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庞门正道标题体" panose="020B0604020202020204" charset="-122"/>
      <p:regular r:id="rId23"/>
    </p:embeddedFont>
    <p:embeddedFont>
      <p:font typeface="思源黑体 1" panose="020B0604020202020204" charset="-128"/>
      <p:regular r:id="rId24"/>
    </p:embeddedFont>
    <p:embeddedFont>
      <p:font typeface="思源黑体 1 Medium" panose="020B0604020202020204" charset="-128"/>
      <p:regular r:id="rId25"/>
    </p:embeddedFont>
    <p:embeddedFont>
      <p:font typeface="字由点字典黑" panose="020B0604020202020204" charset="-122"/>
      <p:regular r:id="rId26"/>
    </p:embeddedFont>
    <p:embeddedFont>
      <p:font typeface="字由点字典黑 Bold" panose="020B0604020202020204" charset="-122"/>
      <p:regular r:id="rId27"/>
    </p:embeddedFont>
    <p:embeddedFont>
      <p:font typeface="29LT Bukra Wide Semi-Bold" panose="020B0604020202020204" charset="-7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4.sv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sv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4.sv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sv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3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4.sv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sv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4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4.sv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4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4.sv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47.jpeg"/><Relationship Id="rId4" Type="http://schemas.openxmlformats.org/officeDocument/2006/relationships/image" Target="../media/image43.png"/><Relationship Id="rId9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48.jpeg"/><Relationship Id="rId4" Type="http://schemas.openxmlformats.org/officeDocument/2006/relationships/image" Target="../media/image43.png"/><Relationship Id="rId9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6.svg"/><Relationship Id="rId12" Type="http://schemas.openxmlformats.org/officeDocument/2006/relationships/image" Target="../media/image23.svg"/><Relationship Id="rId17" Type="http://schemas.openxmlformats.org/officeDocument/2006/relationships/image" Target="../media/image28.svg"/><Relationship Id="rId2" Type="http://schemas.openxmlformats.org/officeDocument/2006/relationships/image" Target="../media/image9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1539" y="0"/>
            <a:ext cx="10864921" cy="8229600"/>
          </a:xfrm>
          <a:custGeom>
            <a:avLst/>
            <a:gdLst/>
            <a:ahLst/>
            <a:cxnLst/>
            <a:rect l="l" t="t" r="r" b="b"/>
            <a:pathLst>
              <a:path w="10864921" h="8229600">
                <a:moveTo>
                  <a:pt x="0" y="0"/>
                </a:moveTo>
                <a:lnTo>
                  <a:pt x="10864922" y="0"/>
                </a:lnTo>
                <a:lnTo>
                  <a:pt x="108649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301875" y="1492690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0" y="4717351"/>
                </a:moveTo>
                <a:lnTo>
                  <a:pt x="7134146" y="4717351"/>
                </a:lnTo>
                <a:lnTo>
                  <a:pt x="7134146" y="0"/>
                </a:lnTo>
                <a:lnTo>
                  <a:pt x="0" y="0"/>
                </a:lnTo>
                <a:lnTo>
                  <a:pt x="0" y="471735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1455729" y="1492690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7134146" y="4717351"/>
                </a:moveTo>
                <a:lnTo>
                  <a:pt x="0" y="4717351"/>
                </a:lnTo>
                <a:lnTo>
                  <a:pt x="0" y="0"/>
                </a:lnTo>
                <a:lnTo>
                  <a:pt x="7134146" y="0"/>
                </a:lnTo>
                <a:lnTo>
                  <a:pt x="7134146" y="471735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2351720" y="5533052"/>
            <a:ext cx="0" cy="15068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flipH="1" flipV="1">
            <a:off x="-61420" y="0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748943" y="5850047"/>
            <a:ext cx="4061813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88"/>
              </a:lnSpc>
            </a:pPr>
            <a:r>
              <a:rPr lang="en-US" sz="5755" dirty="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2024/11/26</a:t>
            </a:r>
          </a:p>
        </p:txBody>
      </p:sp>
      <p:sp>
        <p:nvSpPr>
          <p:cNvPr id="9" name="Freeform 9"/>
          <p:cNvSpPr/>
          <p:nvPr/>
        </p:nvSpPr>
        <p:spPr>
          <a:xfrm flipV="1">
            <a:off x="14961383" y="0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0" y="4251280"/>
                </a:moveTo>
                <a:lnTo>
                  <a:pt x="3388037" y="4251280"/>
                </a:lnTo>
                <a:lnTo>
                  <a:pt x="3388037" y="0"/>
                </a:lnTo>
                <a:lnTo>
                  <a:pt x="0" y="0"/>
                </a:lnTo>
                <a:lnTo>
                  <a:pt x="0" y="42512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-419100"/>
            <a:ext cx="18288000" cy="682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79"/>
              </a:lnSpc>
            </a:pPr>
            <a:r>
              <a:rPr lang="en-US" sz="12628" spc="119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智能物联网应用设计</a:t>
            </a:r>
          </a:p>
          <a:p>
            <a:pPr algn="ctr">
              <a:lnSpc>
                <a:spcPts val="17679"/>
              </a:lnSpc>
            </a:pPr>
            <a:r>
              <a:rPr lang="en-US" sz="12628" spc="119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第三次实验</a:t>
            </a:r>
          </a:p>
          <a:p>
            <a:pPr algn="ctr">
              <a:lnSpc>
                <a:spcPts val="17679"/>
              </a:lnSpc>
              <a:spcBef>
                <a:spcPct val="0"/>
              </a:spcBef>
            </a:pPr>
            <a:endParaRPr lang="en-US" sz="12628" spc="1199">
              <a:solidFill>
                <a:srgbClr val="FFFFFF"/>
              </a:solidFill>
              <a:latin typeface="庞门正道标题体"/>
              <a:ea typeface="庞门正道标题体"/>
              <a:cs typeface="庞门正道标题体"/>
              <a:sym typeface="庞门正道标题体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70583" y="4125634"/>
            <a:ext cx="1946834" cy="208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6"/>
              </a:lnSpc>
            </a:pPr>
            <a:r>
              <a:rPr lang="en-US" sz="2969" b="1">
                <a:solidFill>
                  <a:srgbClr val="FFFFFF"/>
                </a:solidFill>
                <a:latin typeface="思源黑体 1 Medium"/>
                <a:ea typeface="思源黑体 1 Medium"/>
                <a:cs typeface="思源黑体 1 Medium"/>
                <a:sym typeface="思源黑体 1 Medium"/>
              </a:rPr>
              <a:t>组员</a:t>
            </a:r>
          </a:p>
          <a:p>
            <a:pPr algn="ctr">
              <a:lnSpc>
                <a:spcPts val="4156"/>
              </a:lnSpc>
            </a:pPr>
            <a:r>
              <a:rPr lang="en-US" sz="2969" b="1">
                <a:solidFill>
                  <a:srgbClr val="FFFFFF"/>
                </a:solidFill>
                <a:latin typeface="思源黑体 1 Medium"/>
                <a:ea typeface="思源黑体 1 Medium"/>
                <a:cs typeface="思源黑体 1 Medium"/>
                <a:sym typeface="思源黑体 1 Medium"/>
              </a:rPr>
              <a:t>曾泇睷</a:t>
            </a:r>
          </a:p>
          <a:p>
            <a:pPr algn="ctr">
              <a:lnSpc>
                <a:spcPts val="4156"/>
              </a:lnSpc>
            </a:pPr>
            <a:r>
              <a:rPr lang="en-US" sz="2969" b="1">
                <a:solidFill>
                  <a:srgbClr val="FFFFFF"/>
                </a:solidFill>
                <a:latin typeface="思源黑体 1 Medium"/>
                <a:ea typeface="思源黑体 1 Medium"/>
                <a:cs typeface="思源黑体 1 Medium"/>
                <a:sym typeface="思源黑体 1 Medium"/>
              </a:rPr>
              <a:t>丘绎详</a:t>
            </a:r>
          </a:p>
          <a:p>
            <a:pPr algn="ctr">
              <a:lnSpc>
                <a:spcPts val="4156"/>
              </a:lnSpc>
            </a:pPr>
            <a:r>
              <a:rPr lang="en-US" sz="2969" b="1">
                <a:solidFill>
                  <a:srgbClr val="FFFFFF"/>
                </a:solidFill>
                <a:latin typeface="思源黑体 1 Medium"/>
                <a:ea typeface="思源黑体 1 Medium"/>
                <a:cs typeface="思源黑体 1 Medium"/>
                <a:sym typeface="思源黑体 1 Medium"/>
              </a:rPr>
              <a:t>丘绎楦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0003" r="-89441" b="-34379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561652" y="6161916"/>
            <a:ext cx="5207771" cy="3443563"/>
          </a:xfrm>
          <a:custGeom>
            <a:avLst/>
            <a:gdLst/>
            <a:ahLst/>
            <a:cxnLst/>
            <a:rect l="l" t="t" r="r" b="b"/>
            <a:pathLst>
              <a:path w="5207771" h="3443563">
                <a:moveTo>
                  <a:pt x="0" y="3443564"/>
                </a:moveTo>
                <a:lnTo>
                  <a:pt x="5207771" y="3443564"/>
                </a:lnTo>
                <a:lnTo>
                  <a:pt x="5207771" y="0"/>
                </a:lnTo>
                <a:lnTo>
                  <a:pt x="0" y="0"/>
                </a:lnTo>
                <a:lnTo>
                  <a:pt x="0" y="34435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94524" y="5271120"/>
            <a:ext cx="794100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00"/>
              </a:lnSpc>
              <a:spcBef>
                <a:spcPct val="0"/>
              </a:spcBef>
            </a:pPr>
            <a:r>
              <a:rPr lang="en-US" sz="7500" b="1" u="none" strike="noStrike" spc="-165">
                <a:solidFill>
                  <a:srgbClr val="FFFFFF"/>
                </a:solidFill>
                <a:latin typeface="29LT Bukra Wide Semi-Bold"/>
                <a:ea typeface="29LT Bukra Wide Semi-Bold"/>
                <a:cs typeface="29LT Bukra Wide Semi-Bold"/>
                <a:sym typeface="29LT Bukra Wide Semi-Bold"/>
              </a:rPr>
              <a:t>PART FOUR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-674477"/>
            <a:ext cx="6943784" cy="466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8"/>
              </a:lnSpc>
              <a:spcBef>
                <a:spcPct val="0"/>
              </a:spcBef>
            </a:pPr>
            <a:r>
              <a:rPr lang="en-US" sz="25184" spc="2392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4524" y="6266691"/>
            <a:ext cx="7941008" cy="235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36"/>
              </a:lnSpc>
            </a:pPr>
            <a:r>
              <a:rPr lang="en-US" sz="14897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代码分析</a:t>
            </a:r>
          </a:p>
        </p:txBody>
      </p:sp>
      <p:sp>
        <p:nvSpPr>
          <p:cNvPr id="7" name="Freeform 7"/>
          <p:cNvSpPr/>
          <p:nvPr/>
        </p:nvSpPr>
        <p:spPr>
          <a:xfrm flipV="1">
            <a:off x="14330115" y="0"/>
            <a:ext cx="3957885" cy="4966320"/>
          </a:xfrm>
          <a:custGeom>
            <a:avLst/>
            <a:gdLst/>
            <a:ahLst/>
            <a:cxnLst/>
            <a:rect l="l" t="t" r="r" b="b"/>
            <a:pathLst>
              <a:path w="3957885" h="4966320">
                <a:moveTo>
                  <a:pt x="0" y="4966320"/>
                </a:moveTo>
                <a:lnTo>
                  <a:pt x="3957885" y="4966320"/>
                </a:lnTo>
                <a:lnTo>
                  <a:pt x="3957885" y="0"/>
                </a:lnTo>
                <a:lnTo>
                  <a:pt x="0" y="0"/>
                </a:lnTo>
                <a:lnTo>
                  <a:pt x="0" y="49663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3862" y="790216"/>
            <a:ext cx="4374782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获取温湿度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354882"/>
            <a:ext cx="2905107" cy="2903418"/>
          </a:xfrm>
          <a:custGeom>
            <a:avLst/>
            <a:gdLst/>
            <a:ahLst/>
            <a:cxnLst/>
            <a:rect l="l" t="t" r="r" b="b"/>
            <a:pathLst>
              <a:path w="2905107" h="2903418">
                <a:moveTo>
                  <a:pt x="0" y="0"/>
                </a:moveTo>
                <a:lnTo>
                  <a:pt x="2905107" y="0"/>
                </a:lnTo>
                <a:lnTo>
                  <a:pt x="2905107" y="2903418"/>
                </a:lnTo>
                <a:lnTo>
                  <a:pt x="0" y="2903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252843" y="6578181"/>
            <a:ext cx="2456820" cy="245682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ABD8"/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216" y="6552554"/>
            <a:ext cx="2508074" cy="250807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361955" y="-42756"/>
            <a:ext cx="13926045" cy="10287000"/>
            <a:chOff x="0" y="0"/>
            <a:chExt cx="1856806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4368968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890033" y="2405857"/>
            <a:ext cx="3400783" cy="3400783"/>
          </a:xfrm>
          <a:custGeom>
            <a:avLst/>
            <a:gdLst/>
            <a:ahLst/>
            <a:cxnLst/>
            <a:rect l="l" t="t" r="r" b="b"/>
            <a:pathLst>
              <a:path w="3400783" h="3400783">
                <a:moveTo>
                  <a:pt x="0" y="0"/>
                </a:moveTo>
                <a:lnTo>
                  <a:pt x="3400782" y="0"/>
                </a:lnTo>
                <a:lnTo>
                  <a:pt x="3400782" y="3400783"/>
                </a:lnTo>
                <a:lnTo>
                  <a:pt x="0" y="34007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637212" y="3910806"/>
            <a:ext cx="8635672" cy="4809492"/>
            <a:chOff x="0" y="0"/>
            <a:chExt cx="11514230" cy="6412655"/>
          </a:xfrm>
        </p:grpSpPr>
        <p:grpSp>
          <p:nvGrpSpPr>
            <p:cNvPr id="16" name="Group 16"/>
            <p:cNvGrpSpPr/>
            <p:nvPr/>
          </p:nvGrpSpPr>
          <p:grpSpPr>
            <a:xfrm>
              <a:off x="16087" y="0"/>
              <a:ext cx="11498143" cy="5604514"/>
              <a:chOff x="0" y="0"/>
              <a:chExt cx="2271238" cy="110706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271238" cy="1107064"/>
              </a:xfrm>
              <a:custGeom>
                <a:avLst/>
                <a:gdLst/>
                <a:ahLst/>
                <a:cxnLst/>
                <a:rect l="l" t="t" r="r" b="b"/>
                <a:pathLst>
                  <a:path w="2271238" h="1107064">
                    <a:moveTo>
                      <a:pt x="45786" y="0"/>
                    </a:moveTo>
                    <a:lnTo>
                      <a:pt x="2225452" y="0"/>
                    </a:lnTo>
                    <a:cubicBezTo>
                      <a:pt x="2250739" y="0"/>
                      <a:pt x="2271238" y="20499"/>
                      <a:pt x="2271238" y="45786"/>
                    </a:cubicBezTo>
                    <a:lnTo>
                      <a:pt x="2271238" y="1061279"/>
                    </a:lnTo>
                    <a:cubicBezTo>
                      <a:pt x="2271238" y="1086566"/>
                      <a:pt x="2250739" y="1107064"/>
                      <a:pt x="2225452" y="1107064"/>
                    </a:cubicBezTo>
                    <a:lnTo>
                      <a:pt x="45786" y="1107064"/>
                    </a:lnTo>
                    <a:cubicBezTo>
                      <a:pt x="20499" y="1107064"/>
                      <a:pt x="0" y="1086566"/>
                      <a:pt x="0" y="1061279"/>
                    </a:cubicBezTo>
                    <a:lnTo>
                      <a:pt x="0" y="45786"/>
                    </a:lnTo>
                    <a:cubicBezTo>
                      <a:pt x="0" y="20499"/>
                      <a:pt x="20499" y="0"/>
                      <a:pt x="4578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66675"/>
                <a:ext cx="2271238" cy="11737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1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571231" y="228170"/>
              <a:ext cx="245198" cy="247839"/>
              <a:chOff x="0" y="0"/>
              <a:chExt cx="812800" cy="82155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215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1557">
                    <a:moveTo>
                      <a:pt x="406400" y="0"/>
                    </a:moveTo>
                    <a:cubicBezTo>
                      <a:pt x="181951" y="0"/>
                      <a:pt x="0" y="183912"/>
                      <a:pt x="0" y="410779"/>
                    </a:cubicBezTo>
                    <a:cubicBezTo>
                      <a:pt x="0" y="637645"/>
                      <a:pt x="181951" y="821557"/>
                      <a:pt x="406400" y="821557"/>
                    </a:cubicBezTo>
                    <a:cubicBezTo>
                      <a:pt x="630849" y="821557"/>
                      <a:pt x="812800" y="637645"/>
                      <a:pt x="812800" y="410779"/>
                    </a:cubicBezTo>
                    <a:cubicBezTo>
                      <a:pt x="812800" y="18391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10346"/>
                <a:ext cx="660400" cy="7341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1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944746" y="228170"/>
              <a:ext cx="245198" cy="247839"/>
              <a:chOff x="0" y="0"/>
              <a:chExt cx="812800" cy="82155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215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1557">
                    <a:moveTo>
                      <a:pt x="406400" y="0"/>
                    </a:moveTo>
                    <a:cubicBezTo>
                      <a:pt x="181951" y="0"/>
                      <a:pt x="0" y="183912"/>
                      <a:pt x="0" y="410779"/>
                    </a:cubicBezTo>
                    <a:cubicBezTo>
                      <a:pt x="0" y="637645"/>
                      <a:pt x="181951" y="821557"/>
                      <a:pt x="406400" y="821557"/>
                    </a:cubicBezTo>
                    <a:cubicBezTo>
                      <a:pt x="630849" y="821557"/>
                      <a:pt x="812800" y="637645"/>
                      <a:pt x="812800" y="410779"/>
                    </a:cubicBezTo>
                    <a:cubicBezTo>
                      <a:pt x="812800" y="18391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10346"/>
                <a:ext cx="660400" cy="7341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316944" y="228170"/>
              <a:ext cx="245198" cy="247839"/>
              <a:chOff x="0" y="0"/>
              <a:chExt cx="812800" cy="82155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215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1557">
                    <a:moveTo>
                      <a:pt x="406400" y="0"/>
                    </a:moveTo>
                    <a:cubicBezTo>
                      <a:pt x="181951" y="0"/>
                      <a:pt x="0" y="183912"/>
                      <a:pt x="0" y="410779"/>
                    </a:cubicBezTo>
                    <a:cubicBezTo>
                      <a:pt x="0" y="637645"/>
                      <a:pt x="181951" y="821557"/>
                      <a:pt x="406400" y="821557"/>
                    </a:cubicBezTo>
                    <a:cubicBezTo>
                      <a:pt x="630849" y="821557"/>
                      <a:pt x="812800" y="637645"/>
                      <a:pt x="812800" y="410779"/>
                    </a:cubicBezTo>
                    <a:cubicBezTo>
                      <a:pt x="812800" y="18391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FF19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10346"/>
                <a:ext cx="660400" cy="7341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1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617568"/>
              <a:ext cx="11514230" cy="5795088"/>
              <a:chOff x="0" y="0"/>
              <a:chExt cx="2274416" cy="114470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274416" cy="1144709"/>
              </a:xfrm>
              <a:custGeom>
                <a:avLst/>
                <a:gdLst/>
                <a:ahLst/>
                <a:cxnLst/>
                <a:rect l="l" t="t" r="r" b="b"/>
                <a:pathLst>
                  <a:path w="2274416" h="1144709">
                    <a:moveTo>
                      <a:pt x="45722" y="0"/>
                    </a:moveTo>
                    <a:lnTo>
                      <a:pt x="2228694" y="0"/>
                    </a:lnTo>
                    <a:cubicBezTo>
                      <a:pt x="2240820" y="0"/>
                      <a:pt x="2252450" y="4817"/>
                      <a:pt x="2261024" y="13392"/>
                    </a:cubicBezTo>
                    <a:cubicBezTo>
                      <a:pt x="2269599" y="21966"/>
                      <a:pt x="2274416" y="33596"/>
                      <a:pt x="2274416" y="45722"/>
                    </a:cubicBezTo>
                    <a:lnTo>
                      <a:pt x="2274416" y="1098987"/>
                    </a:lnTo>
                    <a:cubicBezTo>
                      <a:pt x="2274416" y="1124238"/>
                      <a:pt x="2253946" y="1144709"/>
                      <a:pt x="2228694" y="1144709"/>
                    </a:cubicBezTo>
                    <a:lnTo>
                      <a:pt x="45722" y="1144709"/>
                    </a:lnTo>
                    <a:cubicBezTo>
                      <a:pt x="33596" y="1144709"/>
                      <a:pt x="21966" y="1139892"/>
                      <a:pt x="13392" y="1131317"/>
                    </a:cubicBezTo>
                    <a:cubicBezTo>
                      <a:pt x="4817" y="1122743"/>
                      <a:pt x="0" y="1111113"/>
                      <a:pt x="0" y="1098987"/>
                    </a:cubicBezTo>
                    <a:lnTo>
                      <a:pt x="0" y="45722"/>
                    </a:lnTo>
                    <a:cubicBezTo>
                      <a:pt x="0" y="33596"/>
                      <a:pt x="4817" y="21966"/>
                      <a:pt x="13392" y="13392"/>
                    </a:cubicBezTo>
                    <a:cubicBezTo>
                      <a:pt x="21966" y="4817"/>
                      <a:pt x="33596" y="0"/>
                      <a:pt x="45722" y="0"/>
                    </a:cubicBezTo>
                    <a:close/>
                  </a:path>
                </a:pathLst>
              </a:custGeom>
              <a:solidFill>
                <a:srgbClr val="0C3E5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66675"/>
                <a:ext cx="2274416" cy="12113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1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408564" y="695220"/>
              <a:ext cx="10609551" cy="5717435"/>
              <a:chOff x="0" y="0"/>
              <a:chExt cx="2095714" cy="112937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095714" cy="1129370"/>
              </a:xfrm>
              <a:custGeom>
                <a:avLst/>
                <a:gdLst/>
                <a:ahLst/>
                <a:cxnLst/>
                <a:rect l="l" t="t" r="r" b="b"/>
                <a:pathLst>
                  <a:path w="2095714" h="1129370">
                    <a:moveTo>
                      <a:pt x="49620" y="0"/>
                    </a:moveTo>
                    <a:lnTo>
                      <a:pt x="2046094" y="0"/>
                    </a:lnTo>
                    <a:cubicBezTo>
                      <a:pt x="2073498" y="0"/>
                      <a:pt x="2095714" y="22216"/>
                      <a:pt x="2095714" y="49620"/>
                    </a:cubicBezTo>
                    <a:lnTo>
                      <a:pt x="2095714" y="1079750"/>
                    </a:lnTo>
                    <a:cubicBezTo>
                      <a:pt x="2095714" y="1092910"/>
                      <a:pt x="2090486" y="1105531"/>
                      <a:pt x="2081181" y="1114836"/>
                    </a:cubicBezTo>
                    <a:cubicBezTo>
                      <a:pt x="2071875" y="1124142"/>
                      <a:pt x="2059254" y="1129370"/>
                      <a:pt x="2046094" y="1129370"/>
                    </a:cubicBezTo>
                    <a:lnTo>
                      <a:pt x="49620" y="1129370"/>
                    </a:lnTo>
                    <a:cubicBezTo>
                      <a:pt x="36460" y="1129370"/>
                      <a:pt x="23839" y="1124142"/>
                      <a:pt x="14533" y="1114836"/>
                    </a:cubicBezTo>
                    <a:cubicBezTo>
                      <a:pt x="5228" y="1105531"/>
                      <a:pt x="0" y="1092910"/>
                      <a:pt x="0" y="1079750"/>
                    </a:cubicBezTo>
                    <a:lnTo>
                      <a:pt x="0" y="49620"/>
                    </a:lnTo>
                    <a:cubicBezTo>
                      <a:pt x="0" y="36460"/>
                      <a:pt x="5228" y="23839"/>
                      <a:pt x="14533" y="14533"/>
                    </a:cubicBezTo>
                    <a:cubicBezTo>
                      <a:pt x="23839" y="5228"/>
                      <a:pt x="36460" y="0"/>
                      <a:pt x="49620" y="0"/>
                    </a:cubicBezTo>
                    <a:close/>
                  </a:path>
                </a:pathLst>
              </a:custGeom>
              <a:solidFill>
                <a:srgbClr val="0C3E56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66675"/>
                <a:ext cx="2095714" cy="11960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331"/>
                  </a:lnSpc>
                </a:pPr>
                <a:r>
                  <a:rPr lang="en-US" sz="2220">
                    <a:solidFill>
                      <a:srgbClr val="FFFFFF"/>
                    </a:solidFill>
                    <a:latin typeface="思源黑体 1"/>
                    <a:ea typeface="思源黑体 1"/>
                    <a:cs typeface="思源黑体 1"/>
                    <a:sym typeface="思源黑体 1"/>
                  </a:rPr>
                  <a:t>// 校准AHT20传感器</a:t>
                </a:r>
              </a:p>
              <a:p>
                <a:pPr algn="l">
                  <a:lnSpc>
                    <a:spcPts val="3331"/>
                  </a:lnSpc>
                </a:pPr>
                <a:r>
                  <a:rPr lang="en-US" sz="2220">
                    <a:solidFill>
                      <a:srgbClr val="FFFFFF"/>
                    </a:solidFill>
                    <a:latin typeface="思源黑体 1"/>
                    <a:ea typeface="思源黑体 1"/>
                    <a:cs typeface="思源黑体 1"/>
                    <a:sym typeface="思源黑体 1"/>
                  </a:rPr>
                  <a:t>retval = AHT20_Calibrate();</a:t>
                </a:r>
              </a:p>
              <a:p>
                <a:pPr algn="l">
                  <a:lnSpc>
                    <a:spcPts val="3331"/>
                  </a:lnSpc>
                </a:pPr>
                <a:endPara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endParaRPr>
              </a:p>
              <a:p>
                <a:pPr algn="l">
                  <a:lnSpc>
                    <a:spcPts val="3331"/>
                  </a:lnSpc>
                </a:pPr>
                <a:r>
                  <a:rPr lang="en-US" sz="2220">
                    <a:solidFill>
                      <a:srgbClr val="FFFFFF"/>
                    </a:solidFill>
                    <a:latin typeface="思源黑体 1"/>
                    <a:ea typeface="思源黑体 1"/>
                    <a:cs typeface="思源黑体 1"/>
                    <a:sym typeface="思源黑体 1"/>
                  </a:rPr>
                  <a:t>// 触发传感器开始测量温湿度</a:t>
                </a:r>
              </a:p>
              <a:p>
                <a:pPr algn="l">
                  <a:lnSpc>
                    <a:spcPts val="3331"/>
                  </a:lnSpc>
                </a:pPr>
                <a:r>
                  <a:rPr lang="en-US" sz="2220">
                    <a:solidFill>
                      <a:srgbClr val="FFFFFF"/>
                    </a:solidFill>
                    <a:latin typeface="思源黑体 1"/>
                    <a:ea typeface="思源黑体 1"/>
                    <a:cs typeface="思源黑体 1"/>
                    <a:sym typeface="思源黑体 1"/>
                  </a:rPr>
                  <a:t>retval = AHT20_StartMeasure();</a:t>
                </a:r>
              </a:p>
              <a:p>
                <a:pPr algn="l">
                  <a:lnSpc>
                    <a:spcPts val="3331"/>
                  </a:lnSpc>
                </a:pPr>
                <a:endPara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endParaRPr>
              </a:p>
              <a:p>
                <a:pPr algn="l">
                  <a:lnSpc>
                    <a:spcPts val="3331"/>
                  </a:lnSpc>
                </a:pPr>
                <a:r>
                  <a:rPr lang="en-US" sz="2220">
                    <a:solidFill>
                      <a:srgbClr val="FFFFFF"/>
                    </a:solidFill>
                    <a:latin typeface="思源黑体 1"/>
                    <a:ea typeface="思源黑体 1"/>
                    <a:cs typeface="思源黑体 1"/>
                    <a:sym typeface="思源黑体 1"/>
                  </a:rPr>
                  <a:t>// 获取温湿度</a:t>
                </a:r>
              </a:p>
              <a:p>
                <a:pPr algn="l">
                  <a:lnSpc>
                    <a:spcPts val="3331"/>
                  </a:lnSpc>
                </a:pPr>
                <a:r>
                  <a:rPr lang="en-US" sz="2220">
                    <a:solidFill>
                      <a:srgbClr val="FFFFFF"/>
                    </a:solidFill>
                    <a:latin typeface="思源黑体 1"/>
                    <a:ea typeface="思源黑体 1"/>
                    <a:cs typeface="思源黑体 1"/>
                    <a:sym typeface="思源黑体 1"/>
                  </a:rPr>
                  <a:t>retval = AHT20_GetMeasureResult(&amp;temp, &amp;humi);</a:t>
                </a:r>
              </a:p>
              <a:p>
                <a:pPr algn="l">
                  <a:lnSpc>
                    <a:spcPts val="3331"/>
                  </a:lnSpc>
                </a:pPr>
                <a:endPara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endParaR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617568"/>
              <a:ext cx="11514230" cy="562639"/>
              <a:chOff x="0" y="0"/>
              <a:chExt cx="2274416" cy="11113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274416" cy="111138"/>
              </a:xfrm>
              <a:custGeom>
                <a:avLst/>
                <a:gdLst/>
                <a:ahLst/>
                <a:cxnLst/>
                <a:rect l="l" t="t" r="r" b="b"/>
                <a:pathLst>
                  <a:path w="2274416" h="111138">
                    <a:moveTo>
                      <a:pt x="0" y="0"/>
                    </a:moveTo>
                    <a:lnTo>
                      <a:pt x="2274416" y="0"/>
                    </a:lnTo>
                    <a:lnTo>
                      <a:pt x="2274416" y="111138"/>
                    </a:lnTo>
                    <a:lnTo>
                      <a:pt x="0" y="111138"/>
                    </a:lnTo>
                    <a:close/>
                  </a:path>
                </a:pathLst>
              </a:custGeom>
              <a:solidFill>
                <a:srgbClr val="0C3E5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66675"/>
                <a:ext cx="2274416" cy="1778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1"/>
                  </a:lnSpc>
                </a:pPr>
                <a:endParaRPr/>
              </a:p>
            </p:txBody>
          </p:sp>
        </p:grpSp>
      </p:grpSp>
      <p:sp>
        <p:nvSpPr>
          <p:cNvPr id="37" name="TextBox 37"/>
          <p:cNvSpPr txBox="1"/>
          <p:nvPr/>
        </p:nvSpPr>
        <p:spPr>
          <a:xfrm>
            <a:off x="5327442" y="2082324"/>
            <a:ext cx="59975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导入文件aht20.c和aht20.h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637212" y="3197460"/>
            <a:ext cx="2249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2. 主要代码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37212" y="8968326"/>
            <a:ext cx="2249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3. 打印结果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4350" y="318729"/>
            <a:ext cx="3933807" cy="201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获取可燃气体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354882"/>
            <a:ext cx="2905107" cy="2903418"/>
          </a:xfrm>
          <a:custGeom>
            <a:avLst/>
            <a:gdLst/>
            <a:ahLst/>
            <a:cxnLst/>
            <a:rect l="l" t="t" r="r" b="b"/>
            <a:pathLst>
              <a:path w="2905107" h="2903418">
                <a:moveTo>
                  <a:pt x="0" y="0"/>
                </a:moveTo>
                <a:lnTo>
                  <a:pt x="2905107" y="0"/>
                </a:lnTo>
                <a:lnTo>
                  <a:pt x="2905107" y="2903418"/>
                </a:lnTo>
                <a:lnTo>
                  <a:pt x="0" y="2903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252843" y="6578181"/>
            <a:ext cx="2456820" cy="245682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ABD8"/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216" y="6552554"/>
            <a:ext cx="2508074" cy="250807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361955" y="-42756"/>
            <a:ext cx="13926045" cy="10287000"/>
            <a:chOff x="0" y="0"/>
            <a:chExt cx="1856806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4368968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890033" y="2405857"/>
            <a:ext cx="3400783" cy="3400783"/>
          </a:xfrm>
          <a:custGeom>
            <a:avLst/>
            <a:gdLst/>
            <a:ahLst/>
            <a:cxnLst/>
            <a:rect l="l" t="t" r="r" b="b"/>
            <a:pathLst>
              <a:path w="3400783" h="3400783">
                <a:moveTo>
                  <a:pt x="0" y="0"/>
                </a:moveTo>
                <a:lnTo>
                  <a:pt x="3400782" y="0"/>
                </a:lnTo>
                <a:lnTo>
                  <a:pt x="3400782" y="3400783"/>
                </a:lnTo>
                <a:lnTo>
                  <a:pt x="0" y="34007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076558" y="1545391"/>
            <a:ext cx="12431633" cy="6059523"/>
            <a:chOff x="0" y="0"/>
            <a:chExt cx="2271238" cy="11070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71238" cy="1107064"/>
            </a:xfrm>
            <a:custGeom>
              <a:avLst/>
              <a:gdLst/>
              <a:ahLst/>
              <a:cxnLst/>
              <a:rect l="l" t="t" r="r" b="b"/>
              <a:pathLst>
                <a:path w="2271238" h="1107064">
                  <a:moveTo>
                    <a:pt x="31761" y="0"/>
                  </a:moveTo>
                  <a:lnTo>
                    <a:pt x="2239477" y="0"/>
                  </a:lnTo>
                  <a:cubicBezTo>
                    <a:pt x="2257018" y="0"/>
                    <a:pt x="2271238" y="14220"/>
                    <a:pt x="2271238" y="31761"/>
                  </a:cubicBezTo>
                  <a:lnTo>
                    <a:pt x="2271238" y="1075304"/>
                  </a:lnTo>
                  <a:cubicBezTo>
                    <a:pt x="2271238" y="1083727"/>
                    <a:pt x="2267892" y="1091806"/>
                    <a:pt x="2261936" y="1097762"/>
                  </a:cubicBezTo>
                  <a:cubicBezTo>
                    <a:pt x="2255979" y="1103718"/>
                    <a:pt x="2247901" y="1107064"/>
                    <a:pt x="2239477" y="1107064"/>
                  </a:cubicBezTo>
                  <a:lnTo>
                    <a:pt x="31761" y="1107064"/>
                  </a:lnTo>
                  <a:cubicBezTo>
                    <a:pt x="23337" y="1107064"/>
                    <a:pt x="15259" y="1103718"/>
                    <a:pt x="9303" y="1097762"/>
                  </a:cubicBezTo>
                  <a:cubicBezTo>
                    <a:pt x="3346" y="1091806"/>
                    <a:pt x="0" y="1083727"/>
                    <a:pt x="0" y="1075304"/>
                  </a:cubicBezTo>
                  <a:lnTo>
                    <a:pt x="0" y="31761"/>
                  </a:lnTo>
                  <a:cubicBezTo>
                    <a:pt x="0" y="23337"/>
                    <a:pt x="3346" y="15259"/>
                    <a:pt x="9303" y="9303"/>
                  </a:cubicBezTo>
                  <a:cubicBezTo>
                    <a:pt x="15259" y="3346"/>
                    <a:pt x="23337" y="0"/>
                    <a:pt x="317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271238" cy="117374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676772" y="1792085"/>
            <a:ext cx="265104" cy="267960"/>
            <a:chOff x="0" y="0"/>
            <a:chExt cx="812800" cy="8215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80611" y="1792085"/>
            <a:ext cx="265104" cy="267960"/>
            <a:chOff x="0" y="0"/>
            <a:chExt cx="812800" cy="82155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483026" y="1792085"/>
            <a:ext cx="265104" cy="267960"/>
            <a:chOff x="0" y="0"/>
            <a:chExt cx="812800" cy="82155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1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059165" y="2213096"/>
            <a:ext cx="12449026" cy="8031148"/>
            <a:chOff x="0" y="0"/>
            <a:chExt cx="2274416" cy="14672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74416" cy="1467277"/>
            </a:xfrm>
            <a:custGeom>
              <a:avLst/>
              <a:gdLst/>
              <a:ahLst/>
              <a:cxnLst/>
              <a:rect l="l" t="t" r="r" b="b"/>
              <a:pathLst>
                <a:path w="2274416" h="1467277">
                  <a:moveTo>
                    <a:pt x="31716" y="0"/>
                  </a:moveTo>
                  <a:lnTo>
                    <a:pt x="2242700" y="0"/>
                  </a:lnTo>
                  <a:cubicBezTo>
                    <a:pt x="2251111" y="0"/>
                    <a:pt x="2259178" y="3342"/>
                    <a:pt x="2265126" y="9290"/>
                  </a:cubicBezTo>
                  <a:cubicBezTo>
                    <a:pt x="2271074" y="15237"/>
                    <a:pt x="2274416" y="23305"/>
                    <a:pt x="2274416" y="31716"/>
                  </a:cubicBezTo>
                  <a:lnTo>
                    <a:pt x="2274416" y="1435561"/>
                  </a:lnTo>
                  <a:cubicBezTo>
                    <a:pt x="2274416" y="1453077"/>
                    <a:pt x="2260216" y="1467277"/>
                    <a:pt x="2242700" y="1467277"/>
                  </a:cubicBezTo>
                  <a:lnTo>
                    <a:pt x="31716" y="1467277"/>
                  </a:lnTo>
                  <a:cubicBezTo>
                    <a:pt x="23305" y="1467277"/>
                    <a:pt x="15237" y="1463935"/>
                    <a:pt x="9290" y="1457988"/>
                  </a:cubicBezTo>
                  <a:cubicBezTo>
                    <a:pt x="3342" y="1452040"/>
                    <a:pt x="0" y="1443972"/>
                    <a:pt x="0" y="1435561"/>
                  </a:cubicBezTo>
                  <a:lnTo>
                    <a:pt x="0" y="31716"/>
                  </a:lnTo>
                  <a:cubicBezTo>
                    <a:pt x="0" y="14200"/>
                    <a:pt x="14200" y="0"/>
                    <a:pt x="31716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2274416" cy="1533952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059165" y="2213096"/>
            <a:ext cx="12449026" cy="608317"/>
            <a:chOff x="0" y="0"/>
            <a:chExt cx="2274416" cy="1111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416" cy="111138"/>
            </a:xfrm>
            <a:custGeom>
              <a:avLst/>
              <a:gdLst/>
              <a:ahLst/>
              <a:cxnLst/>
              <a:rect l="l" t="t" r="r" b="b"/>
              <a:pathLst>
                <a:path w="2274416" h="111138">
                  <a:moveTo>
                    <a:pt x="0" y="0"/>
                  </a:moveTo>
                  <a:lnTo>
                    <a:pt x="2274416" y="0"/>
                  </a:lnTo>
                  <a:lnTo>
                    <a:pt x="2274416" y="111138"/>
                  </a:lnTo>
                  <a:lnTo>
                    <a:pt x="0" y="111138"/>
                  </a:ln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2274416" cy="177813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5230" y="2324894"/>
            <a:ext cx="11896895" cy="8059976"/>
            <a:chOff x="0" y="0"/>
            <a:chExt cx="3133339" cy="212279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133339" cy="2122792"/>
            </a:xfrm>
            <a:custGeom>
              <a:avLst/>
              <a:gdLst/>
              <a:ahLst/>
              <a:cxnLst/>
              <a:rect l="l" t="t" r="r" b="b"/>
              <a:pathLst>
                <a:path w="3133339" h="2122792">
                  <a:moveTo>
                    <a:pt x="33188" y="0"/>
                  </a:moveTo>
                  <a:lnTo>
                    <a:pt x="3100150" y="0"/>
                  </a:lnTo>
                  <a:cubicBezTo>
                    <a:pt x="3118480" y="0"/>
                    <a:pt x="3133339" y="14859"/>
                    <a:pt x="3133339" y="33188"/>
                  </a:cubicBezTo>
                  <a:lnTo>
                    <a:pt x="3133339" y="2089604"/>
                  </a:lnTo>
                  <a:cubicBezTo>
                    <a:pt x="3133339" y="2098406"/>
                    <a:pt x="3129842" y="2106848"/>
                    <a:pt x="3123618" y="2113071"/>
                  </a:cubicBezTo>
                  <a:cubicBezTo>
                    <a:pt x="3117394" y="2119295"/>
                    <a:pt x="3108952" y="2122792"/>
                    <a:pt x="3100150" y="2122792"/>
                  </a:cubicBezTo>
                  <a:lnTo>
                    <a:pt x="33188" y="2122792"/>
                  </a:lnTo>
                  <a:cubicBezTo>
                    <a:pt x="24386" y="2122792"/>
                    <a:pt x="15945" y="2119295"/>
                    <a:pt x="9721" y="2113071"/>
                  </a:cubicBezTo>
                  <a:cubicBezTo>
                    <a:pt x="3497" y="2106848"/>
                    <a:pt x="0" y="2098406"/>
                    <a:pt x="0" y="2089604"/>
                  </a:cubicBezTo>
                  <a:lnTo>
                    <a:pt x="0" y="33188"/>
                  </a:lnTo>
                  <a:cubicBezTo>
                    <a:pt x="0" y="24386"/>
                    <a:pt x="3497" y="15945"/>
                    <a:pt x="9721" y="9721"/>
                  </a:cubicBezTo>
                  <a:cubicBezTo>
                    <a:pt x="15945" y="3497"/>
                    <a:pt x="24386" y="0"/>
                    <a:pt x="33188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3133339" cy="218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float getGasValue() {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float g_gasValuetemp = 0.0;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float gasSensorResistance = 0.0f;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unsigned short data = 0;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if (</a:t>
              </a:r>
              <a:r>
                <a:rPr lang="en-US" sz="2220">
                  <a:solidFill>
                    <a:srgbClr val="FF0000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hi_adc_read(GAS_SENSOR_CHAN_NAME, &amp;data, HI_ADC_EQU_MODEL_4, HI_ADC_CUR_BAIS_DEFAULT, 0)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0000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        == IOT_SUCCESS</a:t>
              </a: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) {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    float Vx = (float)data * 1.8 * 4 / 4096;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    gasSensorResistance = 5 / Vx - 1;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    //甲烷浓度计算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    g_gasValuetemp = 1 / (1 + gasSensorResistance) * (-2593) + 1078;</a:t>
              </a:r>
            </a:p>
            <a:p>
              <a:pPr algn="l">
                <a:lnSpc>
                  <a:spcPts val="3331"/>
                </a:lnSpc>
              </a:pPr>
              <a:endPara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endParaRP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    if (g_gasValuetemp &lt; 0) {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        g_gasValuetemp = 0;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    }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}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return g_gasValuetemp;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}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94019" y="786009"/>
            <a:ext cx="2098495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连网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7142828"/>
            <a:ext cx="2905107" cy="2903418"/>
          </a:xfrm>
          <a:custGeom>
            <a:avLst/>
            <a:gdLst/>
            <a:ahLst/>
            <a:cxnLst/>
            <a:rect l="l" t="t" r="r" b="b"/>
            <a:pathLst>
              <a:path w="2905107" h="2903418">
                <a:moveTo>
                  <a:pt x="0" y="0"/>
                </a:moveTo>
                <a:lnTo>
                  <a:pt x="2905107" y="0"/>
                </a:lnTo>
                <a:lnTo>
                  <a:pt x="2905107" y="2903418"/>
                </a:lnTo>
                <a:lnTo>
                  <a:pt x="0" y="2903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252843" y="7366127"/>
            <a:ext cx="2456820" cy="245682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ABD8"/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216" y="7340500"/>
            <a:ext cx="2508074" cy="250807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361955" y="-42756"/>
            <a:ext cx="13926045" cy="10287000"/>
            <a:chOff x="0" y="0"/>
            <a:chExt cx="1856806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4368968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4822538" y="279805"/>
            <a:ext cx="13053639" cy="5295855"/>
            <a:chOff x="0" y="0"/>
            <a:chExt cx="2728780" cy="11070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28780" cy="1107064"/>
            </a:xfrm>
            <a:custGeom>
              <a:avLst/>
              <a:gdLst/>
              <a:ahLst/>
              <a:cxnLst/>
              <a:rect l="l" t="t" r="r" b="b"/>
              <a:pathLst>
                <a:path w="2728780" h="1107064">
                  <a:moveTo>
                    <a:pt x="30247" y="0"/>
                  </a:moveTo>
                  <a:lnTo>
                    <a:pt x="2698532" y="0"/>
                  </a:lnTo>
                  <a:cubicBezTo>
                    <a:pt x="2706555" y="0"/>
                    <a:pt x="2714248" y="3187"/>
                    <a:pt x="2719921" y="8859"/>
                  </a:cubicBezTo>
                  <a:cubicBezTo>
                    <a:pt x="2725593" y="14532"/>
                    <a:pt x="2728780" y="22225"/>
                    <a:pt x="2728780" y="30247"/>
                  </a:cubicBezTo>
                  <a:lnTo>
                    <a:pt x="2728780" y="1076817"/>
                  </a:lnTo>
                  <a:cubicBezTo>
                    <a:pt x="2728780" y="1093522"/>
                    <a:pt x="2715238" y="1107064"/>
                    <a:pt x="2698532" y="1107064"/>
                  </a:cubicBezTo>
                  <a:lnTo>
                    <a:pt x="30247" y="1107064"/>
                  </a:lnTo>
                  <a:cubicBezTo>
                    <a:pt x="22225" y="1107064"/>
                    <a:pt x="14532" y="1103878"/>
                    <a:pt x="8859" y="1098205"/>
                  </a:cubicBezTo>
                  <a:cubicBezTo>
                    <a:pt x="3187" y="1092533"/>
                    <a:pt x="0" y="1084839"/>
                    <a:pt x="0" y="1076817"/>
                  </a:cubicBezTo>
                  <a:lnTo>
                    <a:pt x="0" y="30247"/>
                  </a:lnTo>
                  <a:cubicBezTo>
                    <a:pt x="0" y="22225"/>
                    <a:pt x="3187" y="14532"/>
                    <a:pt x="8859" y="8859"/>
                  </a:cubicBezTo>
                  <a:cubicBezTo>
                    <a:pt x="14532" y="3187"/>
                    <a:pt x="22225" y="0"/>
                    <a:pt x="3024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728780" cy="1173740"/>
            </a:xfrm>
            <a:prstGeom prst="rect">
              <a:avLst/>
            </a:prstGeom>
          </p:spPr>
          <p:txBody>
            <a:bodyPr lIns="64003" tIns="64003" rIns="64003" bIns="64003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47108" y="495408"/>
            <a:ext cx="231694" cy="234190"/>
            <a:chOff x="0" y="0"/>
            <a:chExt cx="812800" cy="8215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64003" tIns="64003" rIns="64003" bIns="64003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00053" y="495408"/>
            <a:ext cx="231694" cy="234190"/>
            <a:chOff x="0" y="0"/>
            <a:chExt cx="812800" cy="82155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64003" tIns="64003" rIns="64003" bIns="64003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051752" y="495408"/>
            <a:ext cx="231694" cy="234190"/>
            <a:chOff x="0" y="0"/>
            <a:chExt cx="812800" cy="8215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1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64003" tIns="64003" rIns="64003" bIns="64003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807337" y="863361"/>
            <a:ext cx="13068840" cy="9525098"/>
            <a:chOff x="0" y="0"/>
            <a:chExt cx="2731957" cy="199116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31957" cy="1991161"/>
            </a:xfrm>
            <a:custGeom>
              <a:avLst/>
              <a:gdLst/>
              <a:ahLst/>
              <a:cxnLst/>
              <a:rect l="l" t="t" r="r" b="b"/>
              <a:pathLst>
                <a:path w="2731957" h="1991161">
                  <a:moveTo>
                    <a:pt x="30212" y="0"/>
                  </a:moveTo>
                  <a:lnTo>
                    <a:pt x="2701745" y="0"/>
                  </a:lnTo>
                  <a:cubicBezTo>
                    <a:pt x="2718431" y="0"/>
                    <a:pt x="2731957" y="13526"/>
                    <a:pt x="2731957" y="30212"/>
                  </a:cubicBezTo>
                  <a:lnTo>
                    <a:pt x="2731957" y="1960949"/>
                  </a:lnTo>
                  <a:cubicBezTo>
                    <a:pt x="2731957" y="1977634"/>
                    <a:pt x="2718431" y="1991161"/>
                    <a:pt x="2701745" y="1991161"/>
                  </a:cubicBezTo>
                  <a:lnTo>
                    <a:pt x="30212" y="1991161"/>
                  </a:lnTo>
                  <a:cubicBezTo>
                    <a:pt x="13526" y="1991161"/>
                    <a:pt x="0" y="1977634"/>
                    <a:pt x="0" y="1960949"/>
                  </a:cubicBezTo>
                  <a:lnTo>
                    <a:pt x="0" y="30212"/>
                  </a:lnTo>
                  <a:cubicBezTo>
                    <a:pt x="0" y="13526"/>
                    <a:pt x="13526" y="0"/>
                    <a:pt x="30212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2731957" cy="2057836"/>
            </a:xfrm>
            <a:prstGeom prst="rect">
              <a:avLst/>
            </a:prstGeom>
          </p:spPr>
          <p:txBody>
            <a:bodyPr lIns="64003" tIns="64003" rIns="64003" bIns="64003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33433" y="1028700"/>
            <a:ext cx="8011609" cy="9337084"/>
            <a:chOff x="0" y="0"/>
            <a:chExt cx="1674776" cy="195185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74775" cy="1951858"/>
            </a:xfrm>
            <a:custGeom>
              <a:avLst/>
              <a:gdLst/>
              <a:ahLst/>
              <a:cxnLst/>
              <a:rect l="l" t="t" r="r" b="b"/>
              <a:pathLst>
                <a:path w="1674775" h="1951858">
                  <a:moveTo>
                    <a:pt x="49283" y="0"/>
                  </a:moveTo>
                  <a:lnTo>
                    <a:pt x="1625492" y="0"/>
                  </a:lnTo>
                  <a:cubicBezTo>
                    <a:pt x="1652711" y="0"/>
                    <a:pt x="1674775" y="22065"/>
                    <a:pt x="1674775" y="49283"/>
                  </a:cubicBezTo>
                  <a:lnTo>
                    <a:pt x="1674775" y="1902574"/>
                  </a:lnTo>
                  <a:cubicBezTo>
                    <a:pt x="1674775" y="1915645"/>
                    <a:pt x="1669583" y="1928181"/>
                    <a:pt x="1660341" y="1937423"/>
                  </a:cubicBezTo>
                  <a:cubicBezTo>
                    <a:pt x="1651098" y="1946665"/>
                    <a:pt x="1638563" y="1951858"/>
                    <a:pt x="1625492" y="1951858"/>
                  </a:cubicBezTo>
                  <a:lnTo>
                    <a:pt x="49283" y="1951858"/>
                  </a:lnTo>
                  <a:cubicBezTo>
                    <a:pt x="22065" y="1951858"/>
                    <a:pt x="0" y="1929793"/>
                    <a:pt x="0" y="1902574"/>
                  </a:cubicBezTo>
                  <a:lnTo>
                    <a:pt x="0" y="49283"/>
                  </a:lnTo>
                  <a:cubicBezTo>
                    <a:pt x="0" y="22065"/>
                    <a:pt x="22065" y="0"/>
                    <a:pt x="49283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1674776" cy="2018533"/>
            </a:xfrm>
            <a:prstGeom prst="rect">
              <a:avLst/>
            </a:prstGeom>
          </p:spPr>
          <p:txBody>
            <a:bodyPr lIns="64003" tIns="64003" rIns="64003" bIns="64003" rtlCol="0" anchor="ctr"/>
            <a:lstStyle/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WifiErrorCode errCode;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WifiEvent eventListener = {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.OnWifiConnectionChanged = OnWifiConnectionChanged,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.OnWifiScanStateChanged = OnWifiScanStateChanged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};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</a:t>
              </a:r>
              <a:r>
                <a:rPr lang="en-US" sz="2220">
                  <a:solidFill>
                    <a:srgbClr val="FF0000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WifiDeviceConfig apConfig = {};</a:t>
              </a:r>
            </a:p>
            <a:p>
              <a:pPr algn="l">
                <a:lnSpc>
                  <a:spcPts val="3331"/>
                </a:lnSpc>
              </a:pPr>
              <a:endParaRPr lang="en-US" sz="2220">
                <a:solidFill>
                  <a:srgbClr val="FF0000"/>
                </a:solidFill>
                <a:latin typeface="思源黑体 1"/>
                <a:ea typeface="思源黑体 1"/>
                <a:cs typeface="思源黑体 1"/>
                <a:sym typeface="思源黑体 1"/>
              </a:endParaRP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int netId = -1;</a:t>
              </a:r>
            </a:p>
            <a:p>
              <a:pPr algn="l">
                <a:lnSpc>
                  <a:spcPts val="3331"/>
                </a:lnSpc>
              </a:pPr>
              <a:endPara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endParaRP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osDelay(10);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errCode = RegisterWifiEvent(&amp;eventListener);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printf("RegisterWifiEvent: %d\r\n", errCode);</a:t>
              </a:r>
            </a:p>
            <a:p>
              <a:pPr algn="l">
                <a:lnSpc>
                  <a:spcPts val="3331"/>
                </a:lnSpc>
              </a:pPr>
              <a:endPara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endParaRP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// setup your AP params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</a:t>
              </a:r>
              <a:r>
                <a:rPr lang="en-US" sz="2220">
                  <a:solidFill>
                    <a:srgbClr val="FF0000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strcpy(apConfig.ssid, "wifi_name");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0000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strcpy(apConfig.preSharedKey, "password1234");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apConfig.securityType = WIFI_SEC_TYPE_PSK;</a:t>
              </a:r>
            </a:p>
            <a:p>
              <a:pPr algn="l">
                <a:lnSpc>
                  <a:spcPts val="3331"/>
                </a:lnSpc>
              </a:pPr>
              <a:endPara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endParaRP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errCode = EnableWifi();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printf("EnableWifi: %d\r\n", errCode);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osDelay(10);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807337" y="863361"/>
            <a:ext cx="13068840" cy="480160"/>
            <a:chOff x="0" y="0"/>
            <a:chExt cx="2731957" cy="1003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31957" cy="100374"/>
            </a:xfrm>
            <a:custGeom>
              <a:avLst/>
              <a:gdLst/>
              <a:ahLst/>
              <a:cxnLst/>
              <a:rect l="l" t="t" r="r" b="b"/>
              <a:pathLst>
                <a:path w="2731957" h="100374">
                  <a:moveTo>
                    <a:pt x="0" y="0"/>
                  </a:moveTo>
                  <a:lnTo>
                    <a:pt x="2731957" y="0"/>
                  </a:lnTo>
                  <a:lnTo>
                    <a:pt x="2731957" y="100374"/>
                  </a:lnTo>
                  <a:lnTo>
                    <a:pt x="0" y="100374"/>
                  </a:ln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731957" cy="167049"/>
            </a:xfrm>
            <a:prstGeom prst="rect">
              <a:avLst/>
            </a:prstGeom>
          </p:spPr>
          <p:txBody>
            <a:bodyPr lIns="64003" tIns="64003" rIns="64003" bIns="64003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139238" y="4909580"/>
            <a:ext cx="9525" cy="401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endParaRPr/>
          </a:p>
        </p:txBody>
      </p:sp>
      <p:sp>
        <p:nvSpPr>
          <p:cNvPr id="36" name="TextBox 36"/>
          <p:cNvSpPr txBox="1"/>
          <p:nvPr/>
        </p:nvSpPr>
        <p:spPr>
          <a:xfrm>
            <a:off x="170371" y="2146077"/>
            <a:ext cx="4652167" cy="463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ctr">
              <a:lnSpc>
                <a:spcPts val="5320"/>
              </a:lnSpc>
              <a:buAutoNum type="arabicPeriod"/>
            </a:pPr>
            <a:r>
              <a:rPr lang="en-US" sz="3800">
                <a:solidFill>
                  <a:srgbClr val="00D1FA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监听g_connected</a:t>
            </a:r>
          </a:p>
          <a:p>
            <a:pPr marL="820421" lvl="1" indent="-410210" algn="ctr">
              <a:lnSpc>
                <a:spcPts val="5320"/>
              </a:lnSpc>
              <a:buAutoNum type="arabicPeriod"/>
            </a:pPr>
            <a:r>
              <a:rPr lang="en-US" sz="3800">
                <a:solidFill>
                  <a:srgbClr val="00D1FA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创建WifiDeviceConfig对象</a:t>
            </a:r>
          </a:p>
          <a:p>
            <a:pPr marL="820421" lvl="1" indent="-410210" algn="ctr">
              <a:lnSpc>
                <a:spcPts val="5320"/>
              </a:lnSpc>
              <a:buAutoNum type="arabicPeriod"/>
            </a:pPr>
            <a:r>
              <a:rPr lang="en-US" sz="3800">
                <a:solidFill>
                  <a:srgbClr val="00D1FA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配置对象属性值</a:t>
            </a:r>
          </a:p>
          <a:p>
            <a:pPr marL="820421" lvl="1" indent="-410210" algn="ctr">
              <a:lnSpc>
                <a:spcPts val="5320"/>
              </a:lnSpc>
              <a:buAutoNum type="arabicPeriod"/>
            </a:pPr>
            <a:r>
              <a:rPr lang="en-US" sz="3800">
                <a:solidFill>
                  <a:srgbClr val="00D1FA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连接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1921982" y="4498117"/>
            <a:ext cx="5954195" cy="5402557"/>
            <a:chOff x="0" y="0"/>
            <a:chExt cx="1244686" cy="112937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44686" cy="1129370"/>
            </a:xfrm>
            <a:custGeom>
              <a:avLst/>
              <a:gdLst/>
              <a:ahLst/>
              <a:cxnLst/>
              <a:rect l="l" t="t" r="r" b="b"/>
              <a:pathLst>
                <a:path w="1244686" h="1129370">
                  <a:moveTo>
                    <a:pt x="66313" y="0"/>
                  </a:moveTo>
                  <a:lnTo>
                    <a:pt x="1178374" y="0"/>
                  </a:lnTo>
                  <a:cubicBezTo>
                    <a:pt x="1214997" y="0"/>
                    <a:pt x="1244686" y="29689"/>
                    <a:pt x="1244686" y="66313"/>
                  </a:cubicBezTo>
                  <a:lnTo>
                    <a:pt x="1244686" y="1063057"/>
                  </a:lnTo>
                  <a:cubicBezTo>
                    <a:pt x="1244686" y="1099681"/>
                    <a:pt x="1214997" y="1129370"/>
                    <a:pt x="1178374" y="1129370"/>
                  </a:cubicBezTo>
                  <a:lnTo>
                    <a:pt x="66313" y="1129370"/>
                  </a:lnTo>
                  <a:cubicBezTo>
                    <a:pt x="48725" y="1129370"/>
                    <a:pt x="31859" y="1122383"/>
                    <a:pt x="19422" y="1109947"/>
                  </a:cubicBezTo>
                  <a:cubicBezTo>
                    <a:pt x="6986" y="1097511"/>
                    <a:pt x="0" y="1080645"/>
                    <a:pt x="0" y="1063057"/>
                  </a:cubicBezTo>
                  <a:lnTo>
                    <a:pt x="0" y="66313"/>
                  </a:lnTo>
                  <a:cubicBezTo>
                    <a:pt x="0" y="29689"/>
                    <a:pt x="29689" y="0"/>
                    <a:pt x="66313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66675"/>
              <a:ext cx="1244686" cy="1196045"/>
            </a:xfrm>
            <a:prstGeom prst="rect">
              <a:avLst/>
            </a:prstGeom>
          </p:spPr>
          <p:txBody>
            <a:bodyPr lIns="64003" tIns="64003" rIns="64003" bIns="64003" rtlCol="0" anchor="ctr"/>
            <a:lstStyle/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errCode = </a:t>
              </a:r>
              <a:r>
                <a:rPr lang="en-US" sz="2220">
                  <a:solidFill>
                    <a:srgbClr val="FF0000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ConnectTo(netId)</a:t>
              </a: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printf("ConnectTo(%d): %d\r\n", netId, errCode);</a:t>
              </a:r>
            </a:p>
            <a:p>
              <a:pPr algn="l">
                <a:lnSpc>
                  <a:spcPts val="3331"/>
                </a:lnSpc>
              </a:pPr>
              <a:endPara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endParaRP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while (!g_connected) {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  osDelay(10);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}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printf("g_connected: %d\r\n", g_connected);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  osDelay(50);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11921982" y="3520993"/>
            <a:ext cx="0" cy="65252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4350" y="318729"/>
            <a:ext cx="3933807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连接mqtt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354882"/>
            <a:ext cx="2905107" cy="2903418"/>
          </a:xfrm>
          <a:custGeom>
            <a:avLst/>
            <a:gdLst/>
            <a:ahLst/>
            <a:cxnLst/>
            <a:rect l="l" t="t" r="r" b="b"/>
            <a:pathLst>
              <a:path w="2905107" h="2903418">
                <a:moveTo>
                  <a:pt x="0" y="0"/>
                </a:moveTo>
                <a:lnTo>
                  <a:pt x="2905107" y="0"/>
                </a:lnTo>
                <a:lnTo>
                  <a:pt x="2905107" y="2903418"/>
                </a:lnTo>
                <a:lnTo>
                  <a:pt x="0" y="2903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252843" y="6578181"/>
            <a:ext cx="2456820" cy="245682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ABD8"/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216" y="6552554"/>
            <a:ext cx="2508074" cy="250807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361955" y="-42756"/>
            <a:ext cx="13926045" cy="10287000"/>
            <a:chOff x="0" y="0"/>
            <a:chExt cx="1856806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4368968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890033" y="2405857"/>
            <a:ext cx="3400783" cy="3400783"/>
          </a:xfrm>
          <a:custGeom>
            <a:avLst/>
            <a:gdLst/>
            <a:ahLst/>
            <a:cxnLst/>
            <a:rect l="l" t="t" r="r" b="b"/>
            <a:pathLst>
              <a:path w="3400783" h="3400783">
                <a:moveTo>
                  <a:pt x="0" y="0"/>
                </a:moveTo>
                <a:lnTo>
                  <a:pt x="3400782" y="0"/>
                </a:lnTo>
                <a:lnTo>
                  <a:pt x="3400782" y="3400783"/>
                </a:lnTo>
                <a:lnTo>
                  <a:pt x="0" y="34007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076558" y="1545391"/>
            <a:ext cx="12431633" cy="6059523"/>
            <a:chOff x="0" y="0"/>
            <a:chExt cx="2271238" cy="11070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71238" cy="1107064"/>
            </a:xfrm>
            <a:custGeom>
              <a:avLst/>
              <a:gdLst/>
              <a:ahLst/>
              <a:cxnLst/>
              <a:rect l="l" t="t" r="r" b="b"/>
              <a:pathLst>
                <a:path w="2271238" h="1107064">
                  <a:moveTo>
                    <a:pt x="31761" y="0"/>
                  </a:moveTo>
                  <a:lnTo>
                    <a:pt x="2239477" y="0"/>
                  </a:lnTo>
                  <a:cubicBezTo>
                    <a:pt x="2257018" y="0"/>
                    <a:pt x="2271238" y="14220"/>
                    <a:pt x="2271238" y="31761"/>
                  </a:cubicBezTo>
                  <a:lnTo>
                    <a:pt x="2271238" y="1075304"/>
                  </a:lnTo>
                  <a:cubicBezTo>
                    <a:pt x="2271238" y="1083727"/>
                    <a:pt x="2267892" y="1091806"/>
                    <a:pt x="2261936" y="1097762"/>
                  </a:cubicBezTo>
                  <a:cubicBezTo>
                    <a:pt x="2255979" y="1103718"/>
                    <a:pt x="2247901" y="1107064"/>
                    <a:pt x="2239477" y="1107064"/>
                  </a:cubicBezTo>
                  <a:lnTo>
                    <a:pt x="31761" y="1107064"/>
                  </a:lnTo>
                  <a:cubicBezTo>
                    <a:pt x="23337" y="1107064"/>
                    <a:pt x="15259" y="1103718"/>
                    <a:pt x="9303" y="1097762"/>
                  </a:cubicBezTo>
                  <a:cubicBezTo>
                    <a:pt x="3346" y="1091806"/>
                    <a:pt x="0" y="1083727"/>
                    <a:pt x="0" y="1075304"/>
                  </a:cubicBezTo>
                  <a:lnTo>
                    <a:pt x="0" y="31761"/>
                  </a:lnTo>
                  <a:cubicBezTo>
                    <a:pt x="0" y="23337"/>
                    <a:pt x="3346" y="15259"/>
                    <a:pt x="9303" y="9303"/>
                  </a:cubicBezTo>
                  <a:cubicBezTo>
                    <a:pt x="15259" y="3346"/>
                    <a:pt x="23337" y="0"/>
                    <a:pt x="317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271238" cy="117374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676772" y="1792085"/>
            <a:ext cx="265104" cy="267960"/>
            <a:chOff x="0" y="0"/>
            <a:chExt cx="812800" cy="8215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80611" y="1792085"/>
            <a:ext cx="265104" cy="267960"/>
            <a:chOff x="0" y="0"/>
            <a:chExt cx="812800" cy="82155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483026" y="1792085"/>
            <a:ext cx="265104" cy="267960"/>
            <a:chOff x="0" y="0"/>
            <a:chExt cx="812800" cy="82155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1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059165" y="2213096"/>
            <a:ext cx="12449026" cy="8031148"/>
            <a:chOff x="0" y="0"/>
            <a:chExt cx="2274416" cy="14672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74416" cy="1467277"/>
            </a:xfrm>
            <a:custGeom>
              <a:avLst/>
              <a:gdLst/>
              <a:ahLst/>
              <a:cxnLst/>
              <a:rect l="l" t="t" r="r" b="b"/>
              <a:pathLst>
                <a:path w="2274416" h="1467277">
                  <a:moveTo>
                    <a:pt x="31716" y="0"/>
                  </a:moveTo>
                  <a:lnTo>
                    <a:pt x="2242700" y="0"/>
                  </a:lnTo>
                  <a:cubicBezTo>
                    <a:pt x="2251111" y="0"/>
                    <a:pt x="2259178" y="3342"/>
                    <a:pt x="2265126" y="9290"/>
                  </a:cubicBezTo>
                  <a:cubicBezTo>
                    <a:pt x="2271074" y="15237"/>
                    <a:pt x="2274416" y="23305"/>
                    <a:pt x="2274416" y="31716"/>
                  </a:cubicBezTo>
                  <a:lnTo>
                    <a:pt x="2274416" y="1435561"/>
                  </a:lnTo>
                  <a:cubicBezTo>
                    <a:pt x="2274416" y="1453077"/>
                    <a:pt x="2260216" y="1467277"/>
                    <a:pt x="2242700" y="1467277"/>
                  </a:cubicBezTo>
                  <a:lnTo>
                    <a:pt x="31716" y="1467277"/>
                  </a:lnTo>
                  <a:cubicBezTo>
                    <a:pt x="23305" y="1467277"/>
                    <a:pt x="15237" y="1463935"/>
                    <a:pt x="9290" y="1457988"/>
                  </a:cubicBezTo>
                  <a:cubicBezTo>
                    <a:pt x="3342" y="1452040"/>
                    <a:pt x="0" y="1443972"/>
                    <a:pt x="0" y="1435561"/>
                  </a:cubicBezTo>
                  <a:lnTo>
                    <a:pt x="0" y="31716"/>
                  </a:lnTo>
                  <a:cubicBezTo>
                    <a:pt x="0" y="14200"/>
                    <a:pt x="14200" y="0"/>
                    <a:pt x="31716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2274416" cy="1533952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059165" y="2213096"/>
            <a:ext cx="12449026" cy="608317"/>
            <a:chOff x="0" y="0"/>
            <a:chExt cx="2274416" cy="1111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416" cy="111138"/>
            </a:xfrm>
            <a:custGeom>
              <a:avLst/>
              <a:gdLst/>
              <a:ahLst/>
              <a:cxnLst/>
              <a:rect l="l" t="t" r="r" b="b"/>
              <a:pathLst>
                <a:path w="2274416" h="111138">
                  <a:moveTo>
                    <a:pt x="0" y="0"/>
                  </a:moveTo>
                  <a:lnTo>
                    <a:pt x="2274416" y="0"/>
                  </a:lnTo>
                  <a:lnTo>
                    <a:pt x="2274416" y="111138"/>
                  </a:lnTo>
                  <a:lnTo>
                    <a:pt x="0" y="111138"/>
                  </a:ln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2274416" cy="177813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5230" y="2324894"/>
            <a:ext cx="11896895" cy="8059976"/>
            <a:chOff x="0" y="0"/>
            <a:chExt cx="3133339" cy="212279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133339" cy="2122792"/>
            </a:xfrm>
            <a:custGeom>
              <a:avLst/>
              <a:gdLst/>
              <a:ahLst/>
              <a:cxnLst/>
              <a:rect l="l" t="t" r="r" b="b"/>
              <a:pathLst>
                <a:path w="3133339" h="2122792">
                  <a:moveTo>
                    <a:pt x="33188" y="0"/>
                  </a:moveTo>
                  <a:lnTo>
                    <a:pt x="3100150" y="0"/>
                  </a:lnTo>
                  <a:cubicBezTo>
                    <a:pt x="3118480" y="0"/>
                    <a:pt x="3133339" y="14859"/>
                    <a:pt x="3133339" y="33188"/>
                  </a:cubicBezTo>
                  <a:lnTo>
                    <a:pt x="3133339" y="2089604"/>
                  </a:lnTo>
                  <a:cubicBezTo>
                    <a:pt x="3133339" y="2098406"/>
                    <a:pt x="3129842" y="2106848"/>
                    <a:pt x="3123618" y="2113071"/>
                  </a:cubicBezTo>
                  <a:cubicBezTo>
                    <a:pt x="3117394" y="2119295"/>
                    <a:pt x="3108952" y="2122792"/>
                    <a:pt x="3100150" y="2122792"/>
                  </a:cubicBezTo>
                  <a:lnTo>
                    <a:pt x="33188" y="2122792"/>
                  </a:lnTo>
                  <a:cubicBezTo>
                    <a:pt x="24386" y="2122792"/>
                    <a:pt x="15945" y="2119295"/>
                    <a:pt x="9721" y="2113071"/>
                  </a:cubicBezTo>
                  <a:cubicBezTo>
                    <a:pt x="3497" y="2106848"/>
                    <a:pt x="0" y="2098406"/>
                    <a:pt x="0" y="2089604"/>
                  </a:cubicBezTo>
                  <a:lnTo>
                    <a:pt x="0" y="33188"/>
                  </a:lnTo>
                  <a:cubicBezTo>
                    <a:pt x="0" y="24386"/>
                    <a:pt x="3497" y="15945"/>
                    <a:pt x="9721" y="9721"/>
                  </a:cubicBezTo>
                  <a:cubicBezTo>
                    <a:pt x="15945" y="3497"/>
                    <a:pt x="24386" y="0"/>
                    <a:pt x="33188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3133339" cy="218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31"/>
                </a:lnSpc>
              </a:pPr>
              <a:endParaRPr/>
            </a:p>
            <a:p>
              <a:pPr algn="l">
                <a:lnSpc>
                  <a:spcPts val="3331"/>
                </a:lnSpc>
              </a:pPr>
              <a:endParaRPr/>
            </a:p>
            <a:p>
              <a:pPr algn="l">
                <a:lnSpc>
                  <a:spcPts val="3331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5076558" y="2706068"/>
            <a:ext cx="12431633" cy="7045204"/>
          </a:xfrm>
          <a:custGeom>
            <a:avLst/>
            <a:gdLst/>
            <a:ahLst/>
            <a:cxnLst/>
            <a:rect l="l" t="t" r="r" b="b"/>
            <a:pathLst>
              <a:path w="12431633" h="7045204">
                <a:moveTo>
                  <a:pt x="0" y="0"/>
                </a:moveTo>
                <a:lnTo>
                  <a:pt x="12431632" y="0"/>
                </a:lnTo>
                <a:lnTo>
                  <a:pt x="12431632" y="7045204"/>
                </a:lnTo>
                <a:lnTo>
                  <a:pt x="0" y="70452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12" r="-712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4350" y="318729"/>
            <a:ext cx="3933807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连接mqtt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354882"/>
            <a:ext cx="2905107" cy="2903418"/>
          </a:xfrm>
          <a:custGeom>
            <a:avLst/>
            <a:gdLst/>
            <a:ahLst/>
            <a:cxnLst/>
            <a:rect l="l" t="t" r="r" b="b"/>
            <a:pathLst>
              <a:path w="2905107" h="2903418">
                <a:moveTo>
                  <a:pt x="0" y="0"/>
                </a:moveTo>
                <a:lnTo>
                  <a:pt x="2905107" y="0"/>
                </a:lnTo>
                <a:lnTo>
                  <a:pt x="2905107" y="2903418"/>
                </a:lnTo>
                <a:lnTo>
                  <a:pt x="0" y="2903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252843" y="6578181"/>
            <a:ext cx="2456820" cy="245682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ABD8"/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216" y="6552554"/>
            <a:ext cx="2508074" cy="250807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361955" y="-42756"/>
            <a:ext cx="13926045" cy="10287000"/>
            <a:chOff x="0" y="0"/>
            <a:chExt cx="1856806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4368968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890033" y="2405857"/>
            <a:ext cx="3400783" cy="3400783"/>
          </a:xfrm>
          <a:custGeom>
            <a:avLst/>
            <a:gdLst/>
            <a:ahLst/>
            <a:cxnLst/>
            <a:rect l="l" t="t" r="r" b="b"/>
            <a:pathLst>
              <a:path w="3400783" h="3400783">
                <a:moveTo>
                  <a:pt x="0" y="0"/>
                </a:moveTo>
                <a:lnTo>
                  <a:pt x="3400782" y="0"/>
                </a:lnTo>
                <a:lnTo>
                  <a:pt x="3400782" y="3400783"/>
                </a:lnTo>
                <a:lnTo>
                  <a:pt x="0" y="34007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076558" y="1545391"/>
            <a:ext cx="12431633" cy="6059523"/>
            <a:chOff x="0" y="0"/>
            <a:chExt cx="2271238" cy="11070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71238" cy="1107064"/>
            </a:xfrm>
            <a:custGeom>
              <a:avLst/>
              <a:gdLst/>
              <a:ahLst/>
              <a:cxnLst/>
              <a:rect l="l" t="t" r="r" b="b"/>
              <a:pathLst>
                <a:path w="2271238" h="1107064">
                  <a:moveTo>
                    <a:pt x="31761" y="0"/>
                  </a:moveTo>
                  <a:lnTo>
                    <a:pt x="2239477" y="0"/>
                  </a:lnTo>
                  <a:cubicBezTo>
                    <a:pt x="2257018" y="0"/>
                    <a:pt x="2271238" y="14220"/>
                    <a:pt x="2271238" y="31761"/>
                  </a:cubicBezTo>
                  <a:lnTo>
                    <a:pt x="2271238" y="1075304"/>
                  </a:lnTo>
                  <a:cubicBezTo>
                    <a:pt x="2271238" y="1083727"/>
                    <a:pt x="2267892" y="1091806"/>
                    <a:pt x="2261936" y="1097762"/>
                  </a:cubicBezTo>
                  <a:cubicBezTo>
                    <a:pt x="2255979" y="1103718"/>
                    <a:pt x="2247901" y="1107064"/>
                    <a:pt x="2239477" y="1107064"/>
                  </a:cubicBezTo>
                  <a:lnTo>
                    <a:pt x="31761" y="1107064"/>
                  </a:lnTo>
                  <a:cubicBezTo>
                    <a:pt x="23337" y="1107064"/>
                    <a:pt x="15259" y="1103718"/>
                    <a:pt x="9303" y="1097762"/>
                  </a:cubicBezTo>
                  <a:cubicBezTo>
                    <a:pt x="3346" y="1091806"/>
                    <a:pt x="0" y="1083727"/>
                    <a:pt x="0" y="1075304"/>
                  </a:cubicBezTo>
                  <a:lnTo>
                    <a:pt x="0" y="31761"/>
                  </a:lnTo>
                  <a:cubicBezTo>
                    <a:pt x="0" y="23337"/>
                    <a:pt x="3346" y="15259"/>
                    <a:pt x="9303" y="9303"/>
                  </a:cubicBezTo>
                  <a:cubicBezTo>
                    <a:pt x="15259" y="3346"/>
                    <a:pt x="23337" y="0"/>
                    <a:pt x="317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271238" cy="117374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676772" y="1792085"/>
            <a:ext cx="265104" cy="267960"/>
            <a:chOff x="0" y="0"/>
            <a:chExt cx="812800" cy="8215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80611" y="1792085"/>
            <a:ext cx="265104" cy="267960"/>
            <a:chOff x="0" y="0"/>
            <a:chExt cx="812800" cy="82155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483026" y="1792085"/>
            <a:ext cx="265104" cy="267960"/>
            <a:chOff x="0" y="0"/>
            <a:chExt cx="812800" cy="82155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1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059165" y="2213096"/>
            <a:ext cx="12449026" cy="8031148"/>
            <a:chOff x="0" y="0"/>
            <a:chExt cx="2274416" cy="14672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74416" cy="1467277"/>
            </a:xfrm>
            <a:custGeom>
              <a:avLst/>
              <a:gdLst/>
              <a:ahLst/>
              <a:cxnLst/>
              <a:rect l="l" t="t" r="r" b="b"/>
              <a:pathLst>
                <a:path w="2274416" h="1467277">
                  <a:moveTo>
                    <a:pt x="31716" y="0"/>
                  </a:moveTo>
                  <a:lnTo>
                    <a:pt x="2242700" y="0"/>
                  </a:lnTo>
                  <a:cubicBezTo>
                    <a:pt x="2251111" y="0"/>
                    <a:pt x="2259178" y="3342"/>
                    <a:pt x="2265126" y="9290"/>
                  </a:cubicBezTo>
                  <a:cubicBezTo>
                    <a:pt x="2271074" y="15237"/>
                    <a:pt x="2274416" y="23305"/>
                    <a:pt x="2274416" y="31716"/>
                  </a:cubicBezTo>
                  <a:lnTo>
                    <a:pt x="2274416" y="1435561"/>
                  </a:lnTo>
                  <a:cubicBezTo>
                    <a:pt x="2274416" y="1453077"/>
                    <a:pt x="2260216" y="1467277"/>
                    <a:pt x="2242700" y="1467277"/>
                  </a:cubicBezTo>
                  <a:lnTo>
                    <a:pt x="31716" y="1467277"/>
                  </a:lnTo>
                  <a:cubicBezTo>
                    <a:pt x="23305" y="1467277"/>
                    <a:pt x="15237" y="1463935"/>
                    <a:pt x="9290" y="1457988"/>
                  </a:cubicBezTo>
                  <a:cubicBezTo>
                    <a:pt x="3342" y="1452040"/>
                    <a:pt x="0" y="1443972"/>
                    <a:pt x="0" y="1435561"/>
                  </a:cubicBezTo>
                  <a:lnTo>
                    <a:pt x="0" y="31716"/>
                  </a:lnTo>
                  <a:cubicBezTo>
                    <a:pt x="0" y="14200"/>
                    <a:pt x="14200" y="0"/>
                    <a:pt x="31716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2274416" cy="1533952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059165" y="2213096"/>
            <a:ext cx="12449026" cy="608317"/>
            <a:chOff x="0" y="0"/>
            <a:chExt cx="2274416" cy="1111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416" cy="111138"/>
            </a:xfrm>
            <a:custGeom>
              <a:avLst/>
              <a:gdLst/>
              <a:ahLst/>
              <a:cxnLst/>
              <a:rect l="l" t="t" r="r" b="b"/>
              <a:pathLst>
                <a:path w="2274416" h="111138">
                  <a:moveTo>
                    <a:pt x="0" y="0"/>
                  </a:moveTo>
                  <a:lnTo>
                    <a:pt x="2274416" y="0"/>
                  </a:lnTo>
                  <a:lnTo>
                    <a:pt x="2274416" y="111138"/>
                  </a:lnTo>
                  <a:lnTo>
                    <a:pt x="0" y="111138"/>
                  </a:ln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2274416" cy="177813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5230" y="2324894"/>
            <a:ext cx="11896895" cy="8059976"/>
            <a:chOff x="0" y="0"/>
            <a:chExt cx="3133339" cy="212279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133339" cy="2122792"/>
            </a:xfrm>
            <a:custGeom>
              <a:avLst/>
              <a:gdLst/>
              <a:ahLst/>
              <a:cxnLst/>
              <a:rect l="l" t="t" r="r" b="b"/>
              <a:pathLst>
                <a:path w="3133339" h="2122792">
                  <a:moveTo>
                    <a:pt x="33188" y="0"/>
                  </a:moveTo>
                  <a:lnTo>
                    <a:pt x="3100150" y="0"/>
                  </a:lnTo>
                  <a:cubicBezTo>
                    <a:pt x="3118480" y="0"/>
                    <a:pt x="3133339" y="14859"/>
                    <a:pt x="3133339" y="33188"/>
                  </a:cubicBezTo>
                  <a:lnTo>
                    <a:pt x="3133339" y="2089604"/>
                  </a:lnTo>
                  <a:cubicBezTo>
                    <a:pt x="3133339" y="2098406"/>
                    <a:pt x="3129842" y="2106848"/>
                    <a:pt x="3123618" y="2113071"/>
                  </a:cubicBezTo>
                  <a:cubicBezTo>
                    <a:pt x="3117394" y="2119295"/>
                    <a:pt x="3108952" y="2122792"/>
                    <a:pt x="3100150" y="2122792"/>
                  </a:cubicBezTo>
                  <a:lnTo>
                    <a:pt x="33188" y="2122792"/>
                  </a:lnTo>
                  <a:cubicBezTo>
                    <a:pt x="24386" y="2122792"/>
                    <a:pt x="15945" y="2119295"/>
                    <a:pt x="9721" y="2113071"/>
                  </a:cubicBezTo>
                  <a:cubicBezTo>
                    <a:pt x="3497" y="2106848"/>
                    <a:pt x="0" y="2098406"/>
                    <a:pt x="0" y="2089604"/>
                  </a:cubicBezTo>
                  <a:lnTo>
                    <a:pt x="0" y="33188"/>
                  </a:lnTo>
                  <a:cubicBezTo>
                    <a:pt x="0" y="24386"/>
                    <a:pt x="3497" y="15945"/>
                    <a:pt x="9721" y="9721"/>
                  </a:cubicBezTo>
                  <a:cubicBezTo>
                    <a:pt x="15945" y="3497"/>
                    <a:pt x="24386" y="0"/>
                    <a:pt x="33188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3133339" cy="218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31"/>
                </a:lnSpc>
              </a:pPr>
              <a:endParaRPr/>
            </a:p>
            <a:p>
              <a:pPr algn="l">
                <a:lnSpc>
                  <a:spcPts val="3331"/>
                </a:lnSpc>
              </a:pPr>
              <a:endParaRPr/>
            </a:p>
            <a:p>
              <a:pPr algn="l">
                <a:lnSpc>
                  <a:spcPts val="3331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6904483" y="2268995"/>
            <a:ext cx="8758389" cy="7919350"/>
          </a:xfrm>
          <a:custGeom>
            <a:avLst/>
            <a:gdLst/>
            <a:ahLst/>
            <a:cxnLst/>
            <a:rect l="l" t="t" r="r" b="b"/>
            <a:pathLst>
              <a:path w="8758389" h="7919350">
                <a:moveTo>
                  <a:pt x="0" y="0"/>
                </a:moveTo>
                <a:lnTo>
                  <a:pt x="8758389" y="0"/>
                </a:lnTo>
                <a:lnTo>
                  <a:pt x="8758389" y="7919350"/>
                </a:lnTo>
                <a:lnTo>
                  <a:pt x="0" y="79193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4350" y="318729"/>
            <a:ext cx="3933807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发布消息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354882"/>
            <a:ext cx="2905107" cy="2903418"/>
          </a:xfrm>
          <a:custGeom>
            <a:avLst/>
            <a:gdLst/>
            <a:ahLst/>
            <a:cxnLst/>
            <a:rect l="l" t="t" r="r" b="b"/>
            <a:pathLst>
              <a:path w="2905107" h="2903418">
                <a:moveTo>
                  <a:pt x="0" y="0"/>
                </a:moveTo>
                <a:lnTo>
                  <a:pt x="2905107" y="0"/>
                </a:lnTo>
                <a:lnTo>
                  <a:pt x="2905107" y="2903418"/>
                </a:lnTo>
                <a:lnTo>
                  <a:pt x="0" y="2903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252843" y="6578181"/>
            <a:ext cx="2456820" cy="245682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ABD8"/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216" y="6552554"/>
            <a:ext cx="2508074" cy="250807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361955" y="-42756"/>
            <a:ext cx="13926045" cy="10287000"/>
            <a:chOff x="0" y="0"/>
            <a:chExt cx="1856806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4368968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568060" cy="9347032"/>
            </a:xfrm>
            <a:custGeom>
              <a:avLst/>
              <a:gdLst/>
              <a:ahLst/>
              <a:cxnLst/>
              <a:rect l="l" t="t" r="r" b="b"/>
              <a:pathLst>
                <a:path w="18568060" h="9347032">
                  <a:moveTo>
                    <a:pt x="0" y="0"/>
                  </a:moveTo>
                  <a:lnTo>
                    <a:pt x="18568060" y="0"/>
                  </a:lnTo>
                  <a:lnTo>
                    <a:pt x="18568060" y="9347032"/>
                  </a:lnTo>
                  <a:lnTo>
                    <a:pt x="0" y="934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9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890033" y="2405857"/>
            <a:ext cx="3400783" cy="3400783"/>
          </a:xfrm>
          <a:custGeom>
            <a:avLst/>
            <a:gdLst/>
            <a:ahLst/>
            <a:cxnLst/>
            <a:rect l="l" t="t" r="r" b="b"/>
            <a:pathLst>
              <a:path w="3400783" h="3400783">
                <a:moveTo>
                  <a:pt x="0" y="0"/>
                </a:moveTo>
                <a:lnTo>
                  <a:pt x="3400782" y="0"/>
                </a:lnTo>
                <a:lnTo>
                  <a:pt x="3400782" y="3400783"/>
                </a:lnTo>
                <a:lnTo>
                  <a:pt x="0" y="34007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076558" y="1545391"/>
            <a:ext cx="12431633" cy="6059523"/>
            <a:chOff x="0" y="0"/>
            <a:chExt cx="2271238" cy="11070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71238" cy="1107064"/>
            </a:xfrm>
            <a:custGeom>
              <a:avLst/>
              <a:gdLst/>
              <a:ahLst/>
              <a:cxnLst/>
              <a:rect l="l" t="t" r="r" b="b"/>
              <a:pathLst>
                <a:path w="2271238" h="1107064">
                  <a:moveTo>
                    <a:pt x="31761" y="0"/>
                  </a:moveTo>
                  <a:lnTo>
                    <a:pt x="2239477" y="0"/>
                  </a:lnTo>
                  <a:cubicBezTo>
                    <a:pt x="2257018" y="0"/>
                    <a:pt x="2271238" y="14220"/>
                    <a:pt x="2271238" y="31761"/>
                  </a:cubicBezTo>
                  <a:lnTo>
                    <a:pt x="2271238" y="1075304"/>
                  </a:lnTo>
                  <a:cubicBezTo>
                    <a:pt x="2271238" y="1083727"/>
                    <a:pt x="2267892" y="1091806"/>
                    <a:pt x="2261936" y="1097762"/>
                  </a:cubicBezTo>
                  <a:cubicBezTo>
                    <a:pt x="2255979" y="1103718"/>
                    <a:pt x="2247901" y="1107064"/>
                    <a:pt x="2239477" y="1107064"/>
                  </a:cubicBezTo>
                  <a:lnTo>
                    <a:pt x="31761" y="1107064"/>
                  </a:lnTo>
                  <a:cubicBezTo>
                    <a:pt x="23337" y="1107064"/>
                    <a:pt x="15259" y="1103718"/>
                    <a:pt x="9303" y="1097762"/>
                  </a:cubicBezTo>
                  <a:cubicBezTo>
                    <a:pt x="3346" y="1091806"/>
                    <a:pt x="0" y="1083727"/>
                    <a:pt x="0" y="1075304"/>
                  </a:cubicBezTo>
                  <a:lnTo>
                    <a:pt x="0" y="31761"/>
                  </a:lnTo>
                  <a:cubicBezTo>
                    <a:pt x="0" y="23337"/>
                    <a:pt x="3346" y="15259"/>
                    <a:pt x="9303" y="9303"/>
                  </a:cubicBezTo>
                  <a:cubicBezTo>
                    <a:pt x="15259" y="3346"/>
                    <a:pt x="23337" y="0"/>
                    <a:pt x="317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271238" cy="117374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676772" y="1792085"/>
            <a:ext cx="265104" cy="267960"/>
            <a:chOff x="0" y="0"/>
            <a:chExt cx="812800" cy="8215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80611" y="1792085"/>
            <a:ext cx="265104" cy="267960"/>
            <a:chOff x="0" y="0"/>
            <a:chExt cx="812800" cy="82155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483026" y="1792085"/>
            <a:ext cx="265104" cy="267960"/>
            <a:chOff x="0" y="0"/>
            <a:chExt cx="812800" cy="82155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21557"/>
            </a:xfrm>
            <a:custGeom>
              <a:avLst/>
              <a:gdLst/>
              <a:ahLst/>
              <a:cxnLst/>
              <a:rect l="l" t="t" r="r" b="b"/>
              <a:pathLst>
                <a:path w="812800" h="821557">
                  <a:moveTo>
                    <a:pt x="406400" y="0"/>
                  </a:moveTo>
                  <a:cubicBezTo>
                    <a:pt x="181951" y="0"/>
                    <a:pt x="0" y="183912"/>
                    <a:pt x="0" y="410779"/>
                  </a:cubicBezTo>
                  <a:cubicBezTo>
                    <a:pt x="0" y="637645"/>
                    <a:pt x="181951" y="821557"/>
                    <a:pt x="406400" y="821557"/>
                  </a:cubicBezTo>
                  <a:cubicBezTo>
                    <a:pt x="630849" y="821557"/>
                    <a:pt x="812800" y="637645"/>
                    <a:pt x="812800" y="410779"/>
                  </a:cubicBezTo>
                  <a:cubicBezTo>
                    <a:pt x="812800" y="18391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1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0346"/>
              <a:ext cx="660400" cy="734190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059165" y="2213096"/>
            <a:ext cx="12449026" cy="8031148"/>
            <a:chOff x="0" y="0"/>
            <a:chExt cx="2274416" cy="14672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74416" cy="1467277"/>
            </a:xfrm>
            <a:custGeom>
              <a:avLst/>
              <a:gdLst/>
              <a:ahLst/>
              <a:cxnLst/>
              <a:rect l="l" t="t" r="r" b="b"/>
              <a:pathLst>
                <a:path w="2274416" h="1467277">
                  <a:moveTo>
                    <a:pt x="31716" y="0"/>
                  </a:moveTo>
                  <a:lnTo>
                    <a:pt x="2242700" y="0"/>
                  </a:lnTo>
                  <a:cubicBezTo>
                    <a:pt x="2251111" y="0"/>
                    <a:pt x="2259178" y="3342"/>
                    <a:pt x="2265126" y="9290"/>
                  </a:cubicBezTo>
                  <a:cubicBezTo>
                    <a:pt x="2271074" y="15237"/>
                    <a:pt x="2274416" y="23305"/>
                    <a:pt x="2274416" y="31716"/>
                  </a:cubicBezTo>
                  <a:lnTo>
                    <a:pt x="2274416" y="1435561"/>
                  </a:lnTo>
                  <a:cubicBezTo>
                    <a:pt x="2274416" y="1453077"/>
                    <a:pt x="2260216" y="1467277"/>
                    <a:pt x="2242700" y="1467277"/>
                  </a:cubicBezTo>
                  <a:lnTo>
                    <a:pt x="31716" y="1467277"/>
                  </a:lnTo>
                  <a:cubicBezTo>
                    <a:pt x="23305" y="1467277"/>
                    <a:pt x="15237" y="1463935"/>
                    <a:pt x="9290" y="1457988"/>
                  </a:cubicBezTo>
                  <a:cubicBezTo>
                    <a:pt x="3342" y="1452040"/>
                    <a:pt x="0" y="1443972"/>
                    <a:pt x="0" y="1435561"/>
                  </a:cubicBezTo>
                  <a:lnTo>
                    <a:pt x="0" y="31716"/>
                  </a:lnTo>
                  <a:cubicBezTo>
                    <a:pt x="0" y="14200"/>
                    <a:pt x="14200" y="0"/>
                    <a:pt x="31716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2274416" cy="1533952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059165" y="2213096"/>
            <a:ext cx="12449026" cy="608317"/>
            <a:chOff x="0" y="0"/>
            <a:chExt cx="2274416" cy="1111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416" cy="111138"/>
            </a:xfrm>
            <a:custGeom>
              <a:avLst/>
              <a:gdLst/>
              <a:ahLst/>
              <a:cxnLst/>
              <a:rect l="l" t="t" r="r" b="b"/>
              <a:pathLst>
                <a:path w="2274416" h="111138">
                  <a:moveTo>
                    <a:pt x="0" y="0"/>
                  </a:moveTo>
                  <a:lnTo>
                    <a:pt x="2274416" y="0"/>
                  </a:lnTo>
                  <a:lnTo>
                    <a:pt x="2274416" y="111138"/>
                  </a:lnTo>
                  <a:lnTo>
                    <a:pt x="0" y="111138"/>
                  </a:ln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2274416" cy="177813"/>
            </a:xfrm>
            <a:prstGeom prst="rect">
              <a:avLst/>
            </a:prstGeom>
          </p:spPr>
          <p:txBody>
            <a:bodyPr lIns="73232" tIns="73232" rIns="73232" bIns="73232" rtlCol="0" anchor="ctr"/>
            <a:lstStyle/>
            <a:p>
              <a:pPr algn="ctr">
                <a:lnSpc>
                  <a:spcPts val="3331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5230" y="2324894"/>
            <a:ext cx="11896895" cy="8059976"/>
            <a:chOff x="0" y="0"/>
            <a:chExt cx="3133339" cy="212279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133339" cy="2122792"/>
            </a:xfrm>
            <a:custGeom>
              <a:avLst/>
              <a:gdLst/>
              <a:ahLst/>
              <a:cxnLst/>
              <a:rect l="l" t="t" r="r" b="b"/>
              <a:pathLst>
                <a:path w="3133339" h="2122792">
                  <a:moveTo>
                    <a:pt x="33188" y="0"/>
                  </a:moveTo>
                  <a:lnTo>
                    <a:pt x="3100150" y="0"/>
                  </a:lnTo>
                  <a:cubicBezTo>
                    <a:pt x="3118480" y="0"/>
                    <a:pt x="3133339" y="14859"/>
                    <a:pt x="3133339" y="33188"/>
                  </a:cubicBezTo>
                  <a:lnTo>
                    <a:pt x="3133339" y="2089604"/>
                  </a:lnTo>
                  <a:cubicBezTo>
                    <a:pt x="3133339" y="2098406"/>
                    <a:pt x="3129842" y="2106848"/>
                    <a:pt x="3123618" y="2113071"/>
                  </a:cubicBezTo>
                  <a:cubicBezTo>
                    <a:pt x="3117394" y="2119295"/>
                    <a:pt x="3108952" y="2122792"/>
                    <a:pt x="3100150" y="2122792"/>
                  </a:cubicBezTo>
                  <a:lnTo>
                    <a:pt x="33188" y="2122792"/>
                  </a:lnTo>
                  <a:cubicBezTo>
                    <a:pt x="24386" y="2122792"/>
                    <a:pt x="15945" y="2119295"/>
                    <a:pt x="9721" y="2113071"/>
                  </a:cubicBezTo>
                  <a:cubicBezTo>
                    <a:pt x="3497" y="2106848"/>
                    <a:pt x="0" y="2098406"/>
                    <a:pt x="0" y="2089604"/>
                  </a:cubicBezTo>
                  <a:lnTo>
                    <a:pt x="0" y="33188"/>
                  </a:lnTo>
                  <a:cubicBezTo>
                    <a:pt x="0" y="24386"/>
                    <a:pt x="3497" y="15945"/>
                    <a:pt x="9721" y="9721"/>
                  </a:cubicBezTo>
                  <a:cubicBezTo>
                    <a:pt x="15945" y="3497"/>
                    <a:pt x="24386" y="0"/>
                    <a:pt x="33188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3133339" cy="218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31"/>
                </a:lnSpc>
              </a:pPr>
              <a:endParaRPr/>
            </a:p>
            <a:p>
              <a:pPr algn="l">
                <a:lnSpc>
                  <a:spcPts val="3331"/>
                </a:lnSpc>
              </a:pPr>
              <a:endParaRPr/>
            </a:p>
            <a:p>
              <a:pPr algn="l">
                <a:lnSpc>
                  <a:spcPts val="3331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6203744" y="2405857"/>
            <a:ext cx="10159868" cy="7552061"/>
          </a:xfrm>
          <a:custGeom>
            <a:avLst/>
            <a:gdLst/>
            <a:ahLst/>
            <a:cxnLst/>
            <a:rect l="l" t="t" r="r" b="b"/>
            <a:pathLst>
              <a:path w="10159868" h="7552061">
                <a:moveTo>
                  <a:pt x="0" y="0"/>
                </a:moveTo>
                <a:lnTo>
                  <a:pt x="10159867" y="0"/>
                </a:lnTo>
                <a:lnTo>
                  <a:pt x="10159867" y="7552061"/>
                </a:lnTo>
                <a:lnTo>
                  <a:pt x="0" y="75520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646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0003" r="-89441" b="-34379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561652" y="6161916"/>
            <a:ext cx="5207771" cy="3443563"/>
          </a:xfrm>
          <a:custGeom>
            <a:avLst/>
            <a:gdLst/>
            <a:ahLst/>
            <a:cxnLst/>
            <a:rect l="l" t="t" r="r" b="b"/>
            <a:pathLst>
              <a:path w="5207771" h="3443563">
                <a:moveTo>
                  <a:pt x="0" y="3443564"/>
                </a:moveTo>
                <a:lnTo>
                  <a:pt x="5207771" y="3443564"/>
                </a:lnTo>
                <a:lnTo>
                  <a:pt x="5207771" y="0"/>
                </a:lnTo>
                <a:lnTo>
                  <a:pt x="0" y="0"/>
                </a:lnTo>
                <a:lnTo>
                  <a:pt x="0" y="34435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94524" y="5271120"/>
            <a:ext cx="794100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00"/>
              </a:lnSpc>
              <a:spcBef>
                <a:spcPct val="0"/>
              </a:spcBef>
            </a:pPr>
            <a:r>
              <a:rPr lang="en-US" sz="7500" b="1" u="none" strike="noStrike" spc="-165">
                <a:solidFill>
                  <a:srgbClr val="FFFFFF"/>
                </a:solidFill>
                <a:latin typeface="29LT Bukra Wide Semi-Bold"/>
                <a:ea typeface="29LT Bukra Wide Semi-Bold"/>
                <a:cs typeface="29LT Bukra Wide Semi-Bold"/>
                <a:sym typeface="29LT Bukra Wide Semi-Bold"/>
              </a:rPr>
              <a:t>PART FIVE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-674477"/>
            <a:ext cx="6943784" cy="466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8"/>
              </a:lnSpc>
              <a:spcBef>
                <a:spcPct val="0"/>
              </a:spcBef>
            </a:pPr>
            <a:r>
              <a:rPr lang="en-US" sz="25184" spc="2392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4524" y="6266691"/>
            <a:ext cx="7941008" cy="235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36"/>
              </a:lnSpc>
            </a:pPr>
            <a:r>
              <a:rPr lang="en-US" sz="14897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视频演示</a:t>
            </a:r>
          </a:p>
        </p:txBody>
      </p:sp>
      <p:sp>
        <p:nvSpPr>
          <p:cNvPr id="7" name="Freeform 7"/>
          <p:cNvSpPr/>
          <p:nvPr/>
        </p:nvSpPr>
        <p:spPr>
          <a:xfrm flipV="1">
            <a:off x="14330115" y="0"/>
            <a:ext cx="3957885" cy="4966320"/>
          </a:xfrm>
          <a:custGeom>
            <a:avLst/>
            <a:gdLst/>
            <a:ahLst/>
            <a:cxnLst/>
            <a:rect l="l" t="t" r="r" b="b"/>
            <a:pathLst>
              <a:path w="3957885" h="4966320">
                <a:moveTo>
                  <a:pt x="0" y="4966320"/>
                </a:moveTo>
                <a:lnTo>
                  <a:pt x="3957885" y="4966320"/>
                </a:lnTo>
                <a:lnTo>
                  <a:pt x="3957885" y="0"/>
                </a:lnTo>
                <a:lnTo>
                  <a:pt x="0" y="0"/>
                </a:lnTo>
                <a:lnTo>
                  <a:pt x="0" y="49663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27" t="-10685" r="-907" b="-849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609997" y="-3282631"/>
            <a:ext cx="9356006" cy="9355968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79843" t="-23710" r="-67903" b="-1564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45284" y="150357"/>
            <a:ext cx="17597433" cy="9761751"/>
            <a:chOff x="0" y="0"/>
            <a:chExt cx="4634715" cy="2570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34715" cy="2570996"/>
            </a:xfrm>
            <a:custGeom>
              <a:avLst/>
              <a:gdLst/>
              <a:ahLst/>
              <a:cxnLst/>
              <a:rect l="l" t="t" r="r" b="b"/>
              <a:pathLst>
                <a:path w="4634715" h="2570996">
                  <a:moveTo>
                    <a:pt x="22437" y="0"/>
                  </a:moveTo>
                  <a:lnTo>
                    <a:pt x="4612277" y="0"/>
                  </a:lnTo>
                  <a:cubicBezTo>
                    <a:pt x="4618228" y="0"/>
                    <a:pt x="4623935" y="2364"/>
                    <a:pt x="4628143" y="6572"/>
                  </a:cubicBezTo>
                  <a:cubicBezTo>
                    <a:pt x="4632351" y="10780"/>
                    <a:pt x="4634715" y="16487"/>
                    <a:pt x="4634715" y="22437"/>
                  </a:cubicBezTo>
                  <a:lnTo>
                    <a:pt x="4634715" y="2548559"/>
                  </a:lnTo>
                  <a:cubicBezTo>
                    <a:pt x="4634715" y="2560951"/>
                    <a:pt x="4624669" y="2570996"/>
                    <a:pt x="4612277" y="2570996"/>
                  </a:cubicBezTo>
                  <a:lnTo>
                    <a:pt x="22437" y="2570996"/>
                  </a:lnTo>
                  <a:cubicBezTo>
                    <a:pt x="10045" y="2570996"/>
                    <a:pt x="0" y="2560951"/>
                    <a:pt x="0" y="2548559"/>
                  </a:cubicBezTo>
                  <a:lnTo>
                    <a:pt x="0" y="22437"/>
                  </a:lnTo>
                  <a:cubicBezTo>
                    <a:pt x="0" y="10045"/>
                    <a:pt x="10045" y="0"/>
                    <a:pt x="22437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634715" cy="2628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2270" y="380840"/>
            <a:ext cx="17181573" cy="8207747"/>
            <a:chOff x="0" y="0"/>
            <a:chExt cx="4525188" cy="21617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25188" cy="2161711"/>
            </a:xfrm>
            <a:custGeom>
              <a:avLst/>
              <a:gdLst/>
              <a:ahLst/>
              <a:cxnLst/>
              <a:rect l="l" t="t" r="r" b="b"/>
              <a:pathLst>
                <a:path w="4525188" h="2161711">
                  <a:moveTo>
                    <a:pt x="22980" y="0"/>
                  </a:moveTo>
                  <a:lnTo>
                    <a:pt x="4502207" y="0"/>
                  </a:lnTo>
                  <a:cubicBezTo>
                    <a:pt x="4514899" y="0"/>
                    <a:pt x="4525188" y="10289"/>
                    <a:pt x="4525188" y="22980"/>
                  </a:cubicBezTo>
                  <a:lnTo>
                    <a:pt x="4525188" y="2138731"/>
                  </a:lnTo>
                  <a:cubicBezTo>
                    <a:pt x="4525188" y="2151422"/>
                    <a:pt x="4514899" y="2161711"/>
                    <a:pt x="4502207" y="2161711"/>
                  </a:cubicBezTo>
                  <a:lnTo>
                    <a:pt x="22980" y="2161711"/>
                  </a:lnTo>
                  <a:cubicBezTo>
                    <a:pt x="10289" y="2161711"/>
                    <a:pt x="0" y="2151422"/>
                    <a:pt x="0" y="2138731"/>
                  </a:cubicBezTo>
                  <a:lnTo>
                    <a:pt x="0" y="22980"/>
                  </a:lnTo>
                  <a:cubicBezTo>
                    <a:pt x="0" y="10289"/>
                    <a:pt x="10289" y="0"/>
                    <a:pt x="22980" y="0"/>
                  </a:cubicBezTo>
                  <a:close/>
                </a:path>
              </a:pathLst>
            </a:custGeom>
            <a:solidFill>
              <a:srgbClr val="FFF5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525188" cy="2218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86322" y="8823843"/>
            <a:ext cx="2715356" cy="868914"/>
          </a:xfrm>
          <a:custGeom>
            <a:avLst/>
            <a:gdLst/>
            <a:ahLst/>
            <a:cxnLst/>
            <a:rect l="l" t="t" r="r" b="b"/>
            <a:pathLst>
              <a:path w="2715356" h="868914">
                <a:moveTo>
                  <a:pt x="0" y="0"/>
                </a:moveTo>
                <a:lnTo>
                  <a:pt x="2715356" y="0"/>
                </a:lnTo>
                <a:lnTo>
                  <a:pt x="2715356" y="868914"/>
                </a:lnTo>
                <a:lnTo>
                  <a:pt x="0" y="868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t="13185" b="13185"/>
          <a:stretch>
            <a:fillRect/>
          </a:stretch>
        </p:blipFill>
        <p:spPr>
          <a:xfrm>
            <a:off x="5989479" y="380840"/>
            <a:ext cx="628715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27" t="-10685" r="-907" b="-849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609997" y="-3282631"/>
            <a:ext cx="9356006" cy="9355968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79843" t="-23710" r="-67903" b="-1564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45284" y="150357"/>
            <a:ext cx="17597433" cy="9761751"/>
            <a:chOff x="0" y="0"/>
            <a:chExt cx="4634715" cy="2570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34715" cy="2570996"/>
            </a:xfrm>
            <a:custGeom>
              <a:avLst/>
              <a:gdLst/>
              <a:ahLst/>
              <a:cxnLst/>
              <a:rect l="l" t="t" r="r" b="b"/>
              <a:pathLst>
                <a:path w="4634715" h="2570996">
                  <a:moveTo>
                    <a:pt x="22437" y="0"/>
                  </a:moveTo>
                  <a:lnTo>
                    <a:pt x="4612277" y="0"/>
                  </a:lnTo>
                  <a:cubicBezTo>
                    <a:pt x="4618228" y="0"/>
                    <a:pt x="4623935" y="2364"/>
                    <a:pt x="4628143" y="6572"/>
                  </a:cubicBezTo>
                  <a:cubicBezTo>
                    <a:pt x="4632351" y="10780"/>
                    <a:pt x="4634715" y="16487"/>
                    <a:pt x="4634715" y="22437"/>
                  </a:cubicBezTo>
                  <a:lnTo>
                    <a:pt x="4634715" y="2548559"/>
                  </a:lnTo>
                  <a:cubicBezTo>
                    <a:pt x="4634715" y="2560951"/>
                    <a:pt x="4624669" y="2570996"/>
                    <a:pt x="4612277" y="2570996"/>
                  </a:cubicBezTo>
                  <a:lnTo>
                    <a:pt x="22437" y="2570996"/>
                  </a:lnTo>
                  <a:cubicBezTo>
                    <a:pt x="10045" y="2570996"/>
                    <a:pt x="0" y="2560951"/>
                    <a:pt x="0" y="2548559"/>
                  </a:cubicBezTo>
                  <a:lnTo>
                    <a:pt x="0" y="22437"/>
                  </a:lnTo>
                  <a:cubicBezTo>
                    <a:pt x="0" y="10045"/>
                    <a:pt x="10045" y="0"/>
                    <a:pt x="22437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634715" cy="2628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2270" y="380840"/>
            <a:ext cx="17181573" cy="8207747"/>
            <a:chOff x="0" y="0"/>
            <a:chExt cx="4525188" cy="21617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25188" cy="2161711"/>
            </a:xfrm>
            <a:custGeom>
              <a:avLst/>
              <a:gdLst/>
              <a:ahLst/>
              <a:cxnLst/>
              <a:rect l="l" t="t" r="r" b="b"/>
              <a:pathLst>
                <a:path w="4525188" h="2161711">
                  <a:moveTo>
                    <a:pt x="22980" y="0"/>
                  </a:moveTo>
                  <a:lnTo>
                    <a:pt x="4502207" y="0"/>
                  </a:lnTo>
                  <a:cubicBezTo>
                    <a:pt x="4514899" y="0"/>
                    <a:pt x="4525188" y="10289"/>
                    <a:pt x="4525188" y="22980"/>
                  </a:cubicBezTo>
                  <a:lnTo>
                    <a:pt x="4525188" y="2138731"/>
                  </a:lnTo>
                  <a:cubicBezTo>
                    <a:pt x="4525188" y="2151422"/>
                    <a:pt x="4514899" y="2161711"/>
                    <a:pt x="4502207" y="2161711"/>
                  </a:cubicBezTo>
                  <a:lnTo>
                    <a:pt x="22980" y="2161711"/>
                  </a:lnTo>
                  <a:cubicBezTo>
                    <a:pt x="10289" y="2161711"/>
                    <a:pt x="0" y="2151422"/>
                    <a:pt x="0" y="2138731"/>
                  </a:cubicBezTo>
                  <a:lnTo>
                    <a:pt x="0" y="22980"/>
                  </a:lnTo>
                  <a:cubicBezTo>
                    <a:pt x="0" y="10289"/>
                    <a:pt x="10289" y="0"/>
                    <a:pt x="22980" y="0"/>
                  </a:cubicBezTo>
                  <a:close/>
                </a:path>
              </a:pathLst>
            </a:custGeom>
            <a:solidFill>
              <a:srgbClr val="FFF5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525188" cy="2218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86322" y="8823843"/>
            <a:ext cx="2715356" cy="868914"/>
          </a:xfrm>
          <a:custGeom>
            <a:avLst/>
            <a:gdLst/>
            <a:ahLst/>
            <a:cxnLst/>
            <a:rect l="l" t="t" r="r" b="b"/>
            <a:pathLst>
              <a:path w="2715356" h="868914">
                <a:moveTo>
                  <a:pt x="0" y="0"/>
                </a:moveTo>
                <a:lnTo>
                  <a:pt x="2715356" y="0"/>
                </a:lnTo>
                <a:lnTo>
                  <a:pt x="2715356" y="868914"/>
                </a:lnTo>
                <a:lnTo>
                  <a:pt x="0" y="868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t="3104" b="3104"/>
          <a:stretch>
            <a:fillRect/>
          </a:stretch>
        </p:blipFill>
        <p:spPr>
          <a:xfrm>
            <a:off x="6687157" y="358987"/>
            <a:ext cx="4935573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80533" r="-86299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61420" y="0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10913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11950" y="3207366"/>
            <a:ext cx="2121015" cy="407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4"/>
              </a:lnSpc>
            </a:pPr>
            <a:r>
              <a:rPr lang="en-US" sz="15918" spc="-1416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目录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-1391235" y="4434750"/>
            <a:ext cx="7465168" cy="14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0"/>
              </a:lnSpc>
            </a:pPr>
            <a:r>
              <a:rPr lang="en-US" sz="8935" b="1" spc="-196">
                <a:solidFill>
                  <a:srgbClr val="FFFFFF"/>
                </a:solidFill>
                <a:latin typeface="29LT Bukra Wide Semi-Bold"/>
                <a:ea typeface="29LT Bukra Wide Semi-Bold"/>
                <a:cs typeface="29LT Bukra Wide Semi-Bold"/>
                <a:sym typeface="29LT Bukra Wide Semi-Bold"/>
              </a:rPr>
              <a:t>contents</a:t>
            </a:r>
          </a:p>
        </p:txBody>
      </p:sp>
      <p:sp>
        <p:nvSpPr>
          <p:cNvPr id="9" name="Freeform 9"/>
          <p:cNvSpPr/>
          <p:nvPr/>
        </p:nvSpPr>
        <p:spPr>
          <a:xfrm>
            <a:off x="10163637" y="247792"/>
            <a:ext cx="4749644" cy="1624774"/>
          </a:xfrm>
          <a:custGeom>
            <a:avLst/>
            <a:gdLst/>
            <a:ahLst/>
            <a:cxnLst/>
            <a:rect l="l" t="t" r="r" b="b"/>
            <a:pathLst>
              <a:path w="4749644" h="1624774">
                <a:moveTo>
                  <a:pt x="0" y="0"/>
                </a:moveTo>
                <a:lnTo>
                  <a:pt x="4749644" y="0"/>
                </a:lnTo>
                <a:lnTo>
                  <a:pt x="4749644" y="1624774"/>
                </a:lnTo>
                <a:lnTo>
                  <a:pt x="0" y="1624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163637" y="2286942"/>
            <a:ext cx="4749644" cy="1624774"/>
          </a:xfrm>
          <a:custGeom>
            <a:avLst/>
            <a:gdLst/>
            <a:ahLst/>
            <a:cxnLst/>
            <a:rect l="l" t="t" r="r" b="b"/>
            <a:pathLst>
              <a:path w="4749644" h="1624774">
                <a:moveTo>
                  <a:pt x="0" y="0"/>
                </a:moveTo>
                <a:lnTo>
                  <a:pt x="4749644" y="0"/>
                </a:lnTo>
                <a:lnTo>
                  <a:pt x="4749644" y="1624774"/>
                </a:lnTo>
                <a:lnTo>
                  <a:pt x="0" y="1624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63637" y="4326092"/>
            <a:ext cx="4749644" cy="1624774"/>
          </a:xfrm>
          <a:custGeom>
            <a:avLst/>
            <a:gdLst/>
            <a:ahLst/>
            <a:cxnLst/>
            <a:rect l="l" t="t" r="r" b="b"/>
            <a:pathLst>
              <a:path w="4749644" h="1624774">
                <a:moveTo>
                  <a:pt x="0" y="0"/>
                </a:moveTo>
                <a:lnTo>
                  <a:pt x="4749644" y="0"/>
                </a:lnTo>
                <a:lnTo>
                  <a:pt x="4749644" y="1624774"/>
                </a:lnTo>
                <a:lnTo>
                  <a:pt x="0" y="1624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63637" y="6365242"/>
            <a:ext cx="4749644" cy="1624774"/>
          </a:xfrm>
          <a:custGeom>
            <a:avLst/>
            <a:gdLst/>
            <a:ahLst/>
            <a:cxnLst/>
            <a:rect l="l" t="t" r="r" b="b"/>
            <a:pathLst>
              <a:path w="4749644" h="1624774">
                <a:moveTo>
                  <a:pt x="0" y="0"/>
                </a:moveTo>
                <a:lnTo>
                  <a:pt x="4749644" y="0"/>
                </a:lnTo>
                <a:lnTo>
                  <a:pt x="4749644" y="1624774"/>
                </a:lnTo>
                <a:lnTo>
                  <a:pt x="0" y="1624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133814" y="252296"/>
            <a:ext cx="1638740" cy="84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1"/>
              </a:lnSpc>
            </a:pPr>
            <a:r>
              <a:rPr lang="en-US" sz="6411" spc="576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01</a:t>
            </a:r>
          </a:p>
        </p:txBody>
      </p:sp>
      <p:sp>
        <p:nvSpPr>
          <p:cNvPr id="14" name="Freeform 14"/>
          <p:cNvSpPr/>
          <p:nvPr/>
        </p:nvSpPr>
        <p:spPr>
          <a:xfrm flipV="1">
            <a:off x="15591790" y="0"/>
            <a:ext cx="2696210" cy="3383181"/>
          </a:xfrm>
          <a:custGeom>
            <a:avLst/>
            <a:gdLst/>
            <a:ahLst/>
            <a:cxnLst/>
            <a:rect l="l" t="t" r="r" b="b"/>
            <a:pathLst>
              <a:path w="2696210" h="3383181">
                <a:moveTo>
                  <a:pt x="0" y="3383181"/>
                </a:moveTo>
                <a:lnTo>
                  <a:pt x="2696210" y="3383181"/>
                </a:lnTo>
                <a:lnTo>
                  <a:pt x="2696210" y="0"/>
                </a:lnTo>
                <a:lnTo>
                  <a:pt x="0" y="0"/>
                </a:lnTo>
                <a:lnTo>
                  <a:pt x="0" y="33831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591790" y="6903819"/>
            <a:ext cx="2696210" cy="3383181"/>
          </a:xfrm>
          <a:custGeom>
            <a:avLst/>
            <a:gdLst/>
            <a:ahLst/>
            <a:cxnLst/>
            <a:rect l="l" t="t" r="r" b="b"/>
            <a:pathLst>
              <a:path w="2696210" h="3383181">
                <a:moveTo>
                  <a:pt x="0" y="0"/>
                </a:moveTo>
                <a:lnTo>
                  <a:pt x="2696210" y="0"/>
                </a:lnTo>
                <a:lnTo>
                  <a:pt x="2696210" y="3383181"/>
                </a:lnTo>
                <a:lnTo>
                  <a:pt x="0" y="3383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569279" y="1076311"/>
            <a:ext cx="2705261" cy="79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513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项目背景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33814" y="2291446"/>
            <a:ext cx="1638740" cy="84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1"/>
              </a:lnSpc>
            </a:pPr>
            <a:r>
              <a:rPr lang="en-US" sz="6411" spc="576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69279" y="3115461"/>
            <a:ext cx="2705261" cy="79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513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项目介绍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33814" y="4330596"/>
            <a:ext cx="1638740" cy="84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1"/>
              </a:lnSpc>
            </a:pPr>
            <a:r>
              <a:rPr lang="en-US" sz="6411" spc="576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69279" y="5154611"/>
            <a:ext cx="2705261" cy="79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513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功能介绍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33814" y="6369746"/>
            <a:ext cx="1638740" cy="84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1"/>
              </a:lnSpc>
            </a:pPr>
            <a:r>
              <a:rPr lang="en-US" sz="6411" spc="576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69279" y="7193761"/>
            <a:ext cx="2705261" cy="79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513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代码分析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163637" y="8540621"/>
            <a:ext cx="4749644" cy="1624774"/>
          </a:xfrm>
          <a:custGeom>
            <a:avLst/>
            <a:gdLst/>
            <a:ahLst/>
            <a:cxnLst/>
            <a:rect l="l" t="t" r="r" b="b"/>
            <a:pathLst>
              <a:path w="4749644" h="1624774">
                <a:moveTo>
                  <a:pt x="0" y="0"/>
                </a:moveTo>
                <a:lnTo>
                  <a:pt x="4749644" y="0"/>
                </a:lnTo>
                <a:lnTo>
                  <a:pt x="4749644" y="1624774"/>
                </a:lnTo>
                <a:lnTo>
                  <a:pt x="0" y="1624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133814" y="8545125"/>
            <a:ext cx="1638740" cy="84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1"/>
              </a:lnSpc>
            </a:pPr>
            <a:r>
              <a:rPr lang="en-US" sz="6411" spc="576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69279" y="9369139"/>
            <a:ext cx="2705261" cy="79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513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视频演示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27" t="-10685" r="-907" b="-849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609997" y="-3282631"/>
            <a:ext cx="9356006" cy="9355968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79843" t="-23710" r="-67903" b="-1564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45284" y="150357"/>
            <a:ext cx="17597433" cy="9761751"/>
            <a:chOff x="0" y="0"/>
            <a:chExt cx="4634715" cy="2570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34715" cy="2570996"/>
            </a:xfrm>
            <a:custGeom>
              <a:avLst/>
              <a:gdLst/>
              <a:ahLst/>
              <a:cxnLst/>
              <a:rect l="l" t="t" r="r" b="b"/>
              <a:pathLst>
                <a:path w="4634715" h="2570996">
                  <a:moveTo>
                    <a:pt x="22437" y="0"/>
                  </a:moveTo>
                  <a:lnTo>
                    <a:pt x="4612277" y="0"/>
                  </a:lnTo>
                  <a:cubicBezTo>
                    <a:pt x="4618228" y="0"/>
                    <a:pt x="4623935" y="2364"/>
                    <a:pt x="4628143" y="6572"/>
                  </a:cubicBezTo>
                  <a:cubicBezTo>
                    <a:pt x="4632351" y="10780"/>
                    <a:pt x="4634715" y="16487"/>
                    <a:pt x="4634715" y="22437"/>
                  </a:cubicBezTo>
                  <a:lnTo>
                    <a:pt x="4634715" y="2548559"/>
                  </a:lnTo>
                  <a:cubicBezTo>
                    <a:pt x="4634715" y="2560951"/>
                    <a:pt x="4624669" y="2570996"/>
                    <a:pt x="4612277" y="2570996"/>
                  </a:cubicBezTo>
                  <a:lnTo>
                    <a:pt x="22437" y="2570996"/>
                  </a:lnTo>
                  <a:cubicBezTo>
                    <a:pt x="10045" y="2570996"/>
                    <a:pt x="0" y="2560951"/>
                    <a:pt x="0" y="2548559"/>
                  </a:cubicBezTo>
                  <a:lnTo>
                    <a:pt x="0" y="22437"/>
                  </a:lnTo>
                  <a:cubicBezTo>
                    <a:pt x="0" y="10045"/>
                    <a:pt x="10045" y="0"/>
                    <a:pt x="22437" y="0"/>
                  </a:cubicBezTo>
                  <a:close/>
                </a:path>
              </a:pathLst>
            </a:custGeom>
            <a:solidFill>
              <a:srgbClr val="0C3E5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634715" cy="2628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2270" y="380840"/>
            <a:ext cx="17181573" cy="8207747"/>
            <a:chOff x="0" y="0"/>
            <a:chExt cx="4525188" cy="21617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25188" cy="2161711"/>
            </a:xfrm>
            <a:custGeom>
              <a:avLst/>
              <a:gdLst/>
              <a:ahLst/>
              <a:cxnLst/>
              <a:rect l="l" t="t" r="r" b="b"/>
              <a:pathLst>
                <a:path w="4525188" h="2161711">
                  <a:moveTo>
                    <a:pt x="22980" y="0"/>
                  </a:moveTo>
                  <a:lnTo>
                    <a:pt x="4502207" y="0"/>
                  </a:lnTo>
                  <a:cubicBezTo>
                    <a:pt x="4514899" y="0"/>
                    <a:pt x="4525188" y="10289"/>
                    <a:pt x="4525188" y="22980"/>
                  </a:cubicBezTo>
                  <a:lnTo>
                    <a:pt x="4525188" y="2138731"/>
                  </a:lnTo>
                  <a:cubicBezTo>
                    <a:pt x="4525188" y="2151422"/>
                    <a:pt x="4514899" y="2161711"/>
                    <a:pt x="4502207" y="2161711"/>
                  </a:cubicBezTo>
                  <a:lnTo>
                    <a:pt x="22980" y="2161711"/>
                  </a:lnTo>
                  <a:cubicBezTo>
                    <a:pt x="10289" y="2161711"/>
                    <a:pt x="0" y="2151422"/>
                    <a:pt x="0" y="2138731"/>
                  </a:cubicBezTo>
                  <a:lnTo>
                    <a:pt x="0" y="22980"/>
                  </a:lnTo>
                  <a:cubicBezTo>
                    <a:pt x="0" y="10289"/>
                    <a:pt x="10289" y="0"/>
                    <a:pt x="22980" y="0"/>
                  </a:cubicBezTo>
                  <a:close/>
                </a:path>
              </a:pathLst>
            </a:custGeom>
            <a:solidFill>
              <a:srgbClr val="FFF5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525188" cy="2218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86322" y="8823843"/>
            <a:ext cx="2715356" cy="868914"/>
          </a:xfrm>
          <a:custGeom>
            <a:avLst/>
            <a:gdLst/>
            <a:ahLst/>
            <a:cxnLst/>
            <a:rect l="l" t="t" r="r" b="b"/>
            <a:pathLst>
              <a:path w="2715356" h="868914">
                <a:moveTo>
                  <a:pt x="0" y="0"/>
                </a:moveTo>
                <a:lnTo>
                  <a:pt x="2715356" y="0"/>
                </a:lnTo>
                <a:lnTo>
                  <a:pt x="2715356" y="868914"/>
                </a:lnTo>
                <a:lnTo>
                  <a:pt x="0" y="868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8263" r="8263" b="5884"/>
          <a:stretch>
            <a:fillRect/>
          </a:stretch>
        </p:blipFill>
        <p:spPr>
          <a:xfrm rot="-5400000">
            <a:off x="5040127" y="-3741275"/>
            <a:ext cx="8207747" cy="16451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1539" y="0"/>
            <a:ext cx="10864921" cy="8229600"/>
          </a:xfrm>
          <a:custGeom>
            <a:avLst/>
            <a:gdLst/>
            <a:ahLst/>
            <a:cxnLst/>
            <a:rect l="l" t="t" r="r" b="b"/>
            <a:pathLst>
              <a:path w="10864921" h="8229600">
                <a:moveTo>
                  <a:pt x="0" y="0"/>
                </a:moveTo>
                <a:lnTo>
                  <a:pt x="10864922" y="0"/>
                </a:lnTo>
                <a:lnTo>
                  <a:pt x="108649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301875" y="1492690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0" y="4717351"/>
                </a:moveTo>
                <a:lnTo>
                  <a:pt x="7134146" y="4717351"/>
                </a:lnTo>
                <a:lnTo>
                  <a:pt x="7134146" y="0"/>
                </a:lnTo>
                <a:lnTo>
                  <a:pt x="0" y="0"/>
                </a:lnTo>
                <a:lnTo>
                  <a:pt x="0" y="471735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1455729" y="1492690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7134146" y="4717351"/>
                </a:moveTo>
                <a:lnTo>
                  <a:pt x="0" y="4717351"/>
                </a:lnTo>
                <a:lnTo>
                  <a:pt x="0" y="0"/>
                </a:lnTo>
                <a:lnTo>
                  <a:pt x="7134146" y="0"/>
                </a:lnTo>
                <a:lnTo>
                  <a:pt x="7134146" y="471735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61420" y="0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4961383" y="0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0" y="4251280"/>
                </a:moveTo>
                <a:lnTo>
                  <a:pt x="3388037" y="4251280"/>
                </a:lnTo>
                <a:lnTo>
                  <a:pt x="3388037" y="0"/>
                </a:lnTo>
                <a:lnTo>
                  <a:pt x="0" y="0"/>
                </a:lnTo>
                <a:lnTo>
                  <a:pt x="0" y="42512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22830" y="1427037"/>
            <a:ext cx="9445569" cy="2723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268"/>
              </a:lnSpc>
              <a:spcBef>
                <a:spcPct val="0"/>
              </a:spcBef>
            </a:pPr>
            <a:r>
              <a:rPr lang="en-US" sz="16620" spc="1578" dirty="0" err="1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感谢观看</a:t>
            </a:r>
            <a:endParaRPr lang="en-US" sz="16620" spc="1578" dirty="0">
              <a:solidFill>
                <a:srgbClr val="FFFFFF"/>
              </a:solidFill>
              <a:latin typeface="庞门正道标题体"/>
              <a:ea typeface="庞门正道标题体"/>
              <a:cs typeface="庞门正道标题体"/>
              <a:sym typeface="庞门正道标题体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24218" y="4452929"/>
            <a:ext cx="2919982" cy="507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6"/>
              </a:lnSpc>
            </a:pPr>
            <a:r>
              <a:rPr lang="en-US" sz="2969" b="1" dirty="0" err="1">
                <a:solidFill>
                  <a:srgbClr val="FFFFFF"/>
                </a:solidFill>
                <a:latin typeface="思源黑体 1 Medium"/>
                <a:ea typeface="思源黑体 1 Medium"/>
                <a:cs typeface="思源黑体 1 Medium"/>
                <a:sym typeface="思源黑体 1 Medium"/>
              </a:rPr>
              <a:t>演讲人：丘绎楦</a:t>
            </a:r>
            <a:endParaRPr lang="en-US" sz="2969" b="1" dirty="0">
              <a:solidFill>
                <a:srgbClr val="FFFFFF"/>
              </a:solidFill>
              <a:latin typeface="思源黑体 1 Medium"/>
              <a:ea typeface="思源黑体 1 Medium"/>
              <a:cs typeface="思源黑体 1 Medium"/>
              <a:sym typeface="思源黑体 1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0003" r="-89441" b="-34379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561652" y="6161916"/>
            <a:ext cx="5207771" cy="3443563"/>
          </a:xfrm>
          <a:custGeom>
            <a:avLst/>
            <a:gdLst/>
            <a:ahLst/>
            <a:cxnLst/>
            <a:rect l="l" t="t" r="r" b="b"/>
            <a:pathLst>
              <a:path w="5207771" h="3443563">
                <a:moveTo>
                  <a:pt x="0" y="3443564"/>
                </a:moveTo>
                <a:lnTo>
                  <a:pt x="5207771" y="3443564"/>
                </a:lnTo>
                <a:lnTo>
                  <a:pt x="5207771" y="0"/>
                </a:lnTo>
                <a:lnTo>
                  <a:pt x="0" y="0"/>
                </a:lnTo>
                <a:lnTo>
                  <a:pt x="0" y="34435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94524" y="5271120"/>
            <a:ext cx="794100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00"/>
              </a:lnSpc>
              <a:spcBef>
                <a:spcPct val="0"/>
              </a:spcBef>
            </a:pPr>
            <a:r>
              <a:rPr lang="en-US" sz="7500" b="1" u="none" strike="noStrike" spc="-165">
                <a:solidFill>
                  <a:srgbClr val="FFFFFF"/>
                </a:solidFill>
                <a:latin typeface="29LT Bukra Wide Semi-Bold"/>
                <a:ea typeface="29LT Bukra Wide Semi-Bold"/>
                <a:cs typeface="29LT Bukra Wide Semi-Bold"/>
                <a:sym typeface="29LT Bukra Wide Semi-Bold"/>
              </a:rPr>
              <a:t>PART ONE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-674477"/>
            <a:ext cx="6943784" cy="466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8"/>
              </a:lnSpc>
              <a:spcBef>
                <a:spcPct val="0"/>
              </a:spcBef>
            </a:pPr>
            <a:r>
              <a:rPr lang="en-US" sz="25184" spc="2392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4524" y="6266691"/>
            <a:ext cx="7941008" cy="235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36"/>
              </a:lnSpc>
            </a:pPr>
            <a:r>
              <a:rPr lang="en-US" sz="14897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项目背景</a:t>
            </a:r>
          </a:p>
        </p:txBody>
      </p:sp>
      <p:sp>
        <p:nvSpPr>
          <p:cNvPr id="7" name="Freeform 7"/>
          <p:cNvSpPr/>
          <p:nvPr/>
        </p:nvSpPr>
        <p:spPr>
          <a:xfrm flipV="1">
            <a:off x="14330115" y="0"/>
            <a:ext cx="3957885" cy="4966320"/>
          </a:xfrm>
          <a:custGeom>
            <a:avLst/>
            <a:gdLst/>
            <a:ahLst/>
            <a:cxnLst/>
            <a:rect l="l" t="t" r="r" b="b"/>
            <a:pathLst>
              <a:path w="3957885" h="4966320">
                <a:moveTo>
                  <a:pt x="0" y="4966320"/>
                </a:moveTo>
                <a:lnTo>
                  <a:pt x="3957885" y="4966320"/>
                </a:lnTo>
                <a:lnTo>
                  <a:pt x="3957885" y="0"/>
                </a:lnTo>
                <a:lnTo>
                  <a:pt x="0" y="0"/>
                </a:lnTo>
                <a:lnTo>
                  <a:pt x="0" y="49663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1934" y="837841"/>
            <a:ext cx="3543062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项目背景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815768"/>
            <a:ext cx="6473259" cy="6442532"/>
          </a:xfrm>
          <a:custGeom>
            <a:avLst/>
            <a:gdLst/>
            <a:ahLst/>
            <a:cxnLst/>
            <a:rect l="l" t="t" r="r" b="b"/>
            <a:pathLst>
              <a:path w="6473259" h="6442532">
                <a:moveTo>
                  <a:pt x="0" y="0"/>
                </a:moveTo>
                <a:lnTo>
                  <a:pt x="6473259" y="0"/>
                </a:lnTo>
                <a:lnTo>
                  <a:pt x="6473259" y="6442532"/>
                </a:lnTo>
                <a:lnTo>
                  <a:pt x="0" y="64425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67104" y="504483"/>
            <a:ext cx="7315200" cy="4049969"/>
          </a:xfrm>
          <a:custGeom>
            <a:avLst/>
            <a:gdLst/>
            <a:ahLst/>
            <a:cxnLst/>
            <a:rect l="l" t="t" r="r" b="b"/>
            <a:pathLst>
              <a:path w="7315200" h="4049969">
                <a:moveTo>
                  <a:pt x="0" y="0"/>
                </a:moveTo>
                <a:lnTo>
                  <a:pt x="7315200" y="0"/>
                </a:lnTo>
                <a:lnTo>
                  <a:pt x="7315200" y="4049969"/>
                </a:lnTo>
                <a:lnTo>
                  <a:pt x="0" y="40499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198986" y="4259035"/>
            <a:ext cx="7651435" cy="5763543"/>
            <a:chOff x="0" y="0"/>
            <a:chExt cx="10201914" cy="76847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01914" cy="7684724"/>
            </a:xfrm>
            <a:custGeom>
              <a:avLst/>
              <a:gdLst/>
              <a:ahLst/>
              <a:cxnLst/>
              <a:rect l="l" t="t" r="r" b="b"/>
              <a:pathLst>
                <a:path w="10201914" h="7684724">
                  <a:moveTo>
                    <a:pt x="0" y="0"/>
                  </a:moveTo>
                  <a:lnTo>
                    <a:pt x="10201914" y="0"/>
                  </a:lnTo>
                  <a:lnTo>
                    <a:pt x="10201914" y="7684724"/>
                  </a:lnTo>
                  <a:lnTo>
                    <a:pt x="0" y="7684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20991" r="-122076" b="-57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235929" y="805434"/>
              <a:ext cx="9753600" cy="6073855"/>
            </a:xfrm>
            <a:custGeom>
              <a:avLst/>
              <a:gdLst/>
              <a:ahLst/>
              <a:cxnLst/>
              <a:rect l="l" t="t" r="r" b="b"/>
              <a:pathLst>
                <a:path w="9753600" h="6073855">
                  <a:moveTo>
                    <a:pt x="0" y="0"/>
                  </a:moveTo>
                  <a:lnTo>
                    <a:pt x="9753600" y="0"/>
                  </a:lnTo>
                  <a:lnTo>
                    <a:pt x="9753600" y="6073856"/>
                  </a:lnTo>
                  <a:lnTo>
                    <a:pt x="0" y="607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049" t="-4815" b="-4815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1806506">
            <a:off x="7933623" y="934202"/>
            <a:ext cx="1029821" cy="1070702"/>
          </a:xfrm>
          <a:custGeom>
            <a:avLst/>
            <a:gdLst/>
            <a:ahLst/>
            <a:cxnLst/>
            <a:rect l="l" t="t" r="r" b="b"/>
            <a:pathLst>
              <a:path w="1029821" h="1070702">
                <a:moveTo>
                  <a:pt x="0" y="0"/>
                </a:moveTo>
                <a:lnTo>
                  <a:pt x="1029821" y="0"/>
                </a:lnTo>
                <a:lnTo>
                  <a:pt x="1029821" y="1070703"/>
                </a:lnTo>
                <a:lnTo>
                  <a:pt x="0" y="10707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05945" y="3481080"/>
            <a:ext cx="5226352" cy="500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</a:pPr>
            <a:r>
              <a:rPr lang="en-US" sz="2647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随着人类对太空探索的持续深入，空间站已成为人类在太空中的重要居住和科研基地。为了保障宇航员的生命安全和工作效率，空间站内部环境的实时监测和管理变得至关重要。有效的环境监测系统不仅能确保空间站内部空调、湿度、氧气等因素的平衡，还能及时预警火灾、烟雾等安全隐患，优化能源使用，延长设备寿命。</a:t>
            </a:r>
          </a:p>
        </p:txBody>
      </p:sp>
      <p:sp>
        <p:nvSpPr>
          <p:cNvPr id="13" name="Freeform 13"/>
          <p:cNvSpPr/>
          <p:nvPr/>
        </p:nvSpPr>
        <p:spPr>
          <a:xfrm rot="-1980446">
            <a:off x="16890828" y="2099330"/>
            <a:ext cx="1029821" cy="1070702"/>
          </a:xfrm>
          <a:custGeom>
            <a:avLst/>
            <a:gdLst/>
            <a:ahLst/>
            <a:cxnLst/>
            <a:rect l="l" t="t" r="r" b="b"/>
            <a:pathLst>
              <a:path w="1029821" h="1070702">
                <a:moveTo>
                  <a:pt x="0" y="0"/>
                </a:moveTo>
                <a:lnTo>
                  <a:pt x="1029821" y="0"/>
                </a:lnTo>
                <a:lnTo>
                  <a:pt x="1029821" y="1070702"/>
                </a:lnTo>
                <a:lnTo>
                  <a:pt x="0" y="1070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59079">
            <a:off x="7814430" y="6113341"/>
            <a:ext cx="1029821" cy="1070702"/>
          </a:xfrm>
          <a:custGeom>
            <a:avLst/>
            <a:gdLst/>
            <a:ahLst/>
            <a:cxnLst/>
            <a:rect l="l" t="t" r="r" b="b"/>
            <a:pathLst>
              <a:path w="1029821" h="1070702">
                <a:moveTo>
                  <a:pt x="0" y="0"/>
                </a:moveTo>
                <a:lnTo>
                  <a:pt x="1029821" y="0"/>
                </a:lnTo>
                <a:lnTo>
                  <a:pt x="1029821" y="1070703"/>
                </a:lnTo>
                <a:lnTo>
                  <a:pt x="0" y="10707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806506">
            <a:off x="17059099" y="7718479"/>
            <a:ext cx="1029821" cy="1070702"/>
          </a:xfrm>
          <a:custGeom>
            <a:avLst/>
            <a:gdLst/>
            <a:ahLst/>
            <a:cxnLst/>
            <a:rect l="l" t="t" r="r" b="b"/>
            <a:pathLst>
              <a:path w="1029821" h="1070702">
                <a:moveTo>
                  <a:pt x="0" y="0"/>
                </a:moveTo>
                <a:lnTo>
                  <a:pt x="1029821" y="0"/>
                </a:lnTo>
                <a:lnTo>
                  <a:pt x="1029821" y="1070702"/>
                </a:lnTo>
                <a:lnTo>
                  <a:pt x="0" y="1070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0003" r="-89441" b="-34379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561652" y="6161916"/>
            <a:ext cx="5207771" cy="3443563"/>
          </a:xfrm>
          <a:custGeom>
            <a:avLst/>
            <a:gdLst/>
            <a:ahLst/>
            <a:cxnLst/>
            <a:rect l="l" t="t" r="r" b="b"/>
            <a:pathLst>
              <a:path w="5207771" h="3443563">
                <a:moveTo>
                  <a:pt x="0" y="3443564"/>
                </a:moveTo>
                <a:lnTo>
                  <a:pt x="5207771" y="3443564"/>
                </a:lnTo>
                <a:lnTo>
                  <a:pt x="5207771" y="0"/>
                </a:lnTo>
                <a:lnTo>
                  <a:pt x="0" y="0"/>
                </a:lnTo>
                <a:lnTo>
                  <a:pt x="0" y="34435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94524" y="5271120"/>
            <a:ext cx="794100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00"/>
              </a:lnSpc>
              <a:spcBef>
                <a:spcPct val="0"/>
              </a:spcBef>
            </a:pPr>
            <a:r>
              <a:rPr lang="en-US" sz="7500" b="1" u="none" strike="noStrike" spc="-165">
                <a:solidFill>
                  <a:srgbClr val="FFFFFF"/>
                </a:solidFill>
                <a:latin typeface="29LT Bukra Wide Semi-Bold"/>
                <a:ea typeface="29LT Bukra Wide Semi-Bold"/>
                <a:cs typeface="29LT Bukra Wide Semi-Bold"/>
                <a:sym typeface="29LT Bukra Wide Semi-Bold"/>
              </a:rPr>
              <a:t>PART TWO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-674477"/>
            <a:ext cx="6943784" cy="466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8"/>
              </a:lnSpc>
              <a:spcBef>
                <a:spcPct val="0"/>
              </a:spcBef>
            </a:pPr>
            <a:r>
              <a:rPr lang="en-US" sz="25184" spc="2392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4524" y="6266691"/>
            <a:ext cx="7941008" cy="235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36"/>
              </a:lnSpc>
            </a:pPr>
            <a:r>
              <a:rPr lang="en-US" sz="14897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项目介绍</a:t>
            </a:r>
          </a:p>
        </p:txBody>
      </p:sp>
      <p:sp>
        <p:nvSpPr>
          <p:cNvPr id="7" name="Freeform 7"/>
          <p:cNvSpPr/>
          <p:nvPr/>
        </p:nvSpPr>
        <p:spPr>
          <a:xfrm flipV="1">
            <a:off x="14330115" y="0"/>
            <a:ext cx="3957885" cy="4966320"/>
          </a:xfrm>
          <a:custGeom>
            <a:avLst/>
            <a:gdLst/>
            <a:ahLst/>
            <a:cxnLst/>
            <a:rect l="l" t="t" r="r" b="b"/>
            <a:pathLst>
              <a:path w="3957885" h="4966320">
                <a:moveTo>
                  <a:pt x="0" y="4966320"/>
                </a:moveTo>
                <a:lnTo>
                  <a:pt x="3957885" y="4966320"/>
                </a:lnTo>
                <a:lnTo>
                  <a:pt x="3957885" y="0"/>
                </a:lnTo>
                <a:lnTo>
                  <a:pt x="0" y="0"/>
                </a:lnTo>
                <a:lnTo>
                  <a:pt x="0" y="49663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087" b="-240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072668" y="-1021008"/>
            <a:ext cx="20747221" cy="16647297"/>
          </a:xfrm>
          <a:custGeom>
            <a:avLst/>
            <a:gdLst/>
            <a:ahLst/>
            <a:cxnLst/>
            <a:rect l="l" t="t" r="r" b="b"/>
            <a:pathLst>
              <a:path w="20747221" h="16647297">
                <a:moveTo>
                  <a:pt x="0" y="0"/>
                </a:moveTo>
                <a:lnTo>
                  <a:pt x="20747220" y="0"/>
                </a:lnTo>
                <a:lnTo>
                  <a:pt x="20747220" y="16647297"/>
                </a:lnTo>
                <a:lnTo>
                  <a:pt x="0" y="1664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98" b="-21857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71934" y="837841"/>
            <a:ext cx="3543062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项目介绍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060133" y="1821475"/>
            <a:ext cx="8426398" cy="842639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15B8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8"/>
              <a:stretch>
                <a:fillRect l="-22781" r="-22781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-1059518" y="9429127"/>
            <a:ext cx="3657600" cy="857873"/>
          </a:xfrm>
          <a:custGeom>
            <a:avLst/>
            <a:gdLst/>
            <a:ahLst/>
            <a:cxnLst/>
            <a:rect l="l" t="t" r="r" b="b"/>
            <a:pathLst>
              <a:path w="3657600" h="857873">
                <a:moveTo>
                  <a:pt x="0" y="0"/>
                </a:moveTo>
                <a:lnTo>
                  <a:pt x="3657600" y="0"/>
                </a:lnTo>
                <a:lnTo>
                  <a:pt x="3657600" y="857873"/>
                </a:lnTo>
                <a:lnTo>
                  <a:pt x="0" y="8578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71934" y="2594108"/>
            <a:ext cx="8638173" cy="2857169"/>
            <a:chOff x="0" y="0"/>
            <a:chExt cx="11517565" cy="38095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17565" cy="3809558"/>
            </a:xfrm>
            <a:custGeom>
              <a:avLst/>
              <a:gdLst/>
              <a:ahLst/>
              <a:cxnLst/>
              <a:rect l="l" t="t" r="r" b="b"/>
              <a:pathLst>
                <a:path w="11517565" h="3809558">
                  <a:moveTo>
                    <a:pt x="0" y="0"/>
                  </a:moveTo>
                  <a:lnTo>
                    <a:pt x="11517565" y="0"/>
                  </a:lnTo>
                  <a:lnTo>
                    <a:pt x="11517565" y="3809558"/>
                  </a:lnTo>
                  <a:lnTo>
                    <a:pt x="0" y="3809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814503" y="1216513"/>
              <a:ext cx="10458409" cy="1466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7"/>
                </a:lnSpc>
              </a:pPr>
              <a:r>
                <a:rPr lang="en-US" sz="3004">
                  <a:solidFill>
                    <a:srgbClr val="FFFFFF"/>
                  </a:solidFill>
                  <a:latin typeface="思源黑体 1"/>
                  <a:ea typeface="思源黑体 1"/>
                  <a:cs typeface="思源黑体 1"/>
                  <a:sym typeface="思源黑体 1"/>
                </a:rPr>
                <a:t>为了解决前面的需求，我们设计了一个能够全面检测、实时接受的设备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2598082" y="9429127"/>
            <a:ext cx="3657600" cy="857873"/>
          </a:xfrm>
          <a:custGeom>
            <a:avLst/>
            <a:gdLst/>
            <a:ahLst/>
            <a:cxnLst/>
            <a:rect l="l" t="t" r="r" b="b"/>
            <a:pathLst>
              <a:path w="3657600" h="857873">
                <a:moveTo>
                  <a:pt x="0" y="0"/>
                </a:moveTo>
                <a:lnTo>
                  <a:pt x="3657600" y="0"/>
                </a:lnTo>
                <a:lnTo>
                  <a:pt x="3657600" y="857873"/>
                </a:lnTo>
                <a:lnTo>
                  <a:pt x="0" y="8578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255682" y="9429127"/>
            <a:ext cx="2672550" cy="857873"/>
          </a:xfrm>
          <a:custGeom>
            <a:avLst/>
            <a:gdLst/>
            <a:ahLst/>
            <a:cxnLst/>
            <a:rect l="l" t="t" r="r" b="b"/>
            <a:pathLst>
              <a:path w="2672550" h="857873">
                <a:moveTo>
                  <a:pt x="0" y="0"/>
                </a:moveTo>
                <a:lnTo>
                  <a:pt x="2672550" y="0"/>
                </a:lnTo>
                <a:lnTo>
                  <a:pt x="2672550" y="857873"/>
                </a:lnTo>
                <a:lnTo>
                  <a:pt x="0" y="8578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85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928232" y="9429127"/>
            <a:ext cx="2672550" cy="857873"/>
          </a:xfrm>
          <a:custGeom>
            <a:avLst/>
            <a:gdLst/>
            <a:ahLst/>
            <a:cxnLst/>
            <a:rect l="l" t="t" r="r" b="b"/>
            <a:pathLst>
              <a:path w="2672550" h="857873">
                <a:moveTo>
                  <a:pt x="0" y="0"/>
                </a:moveTo>
                <a:lnTo>
                  <a:pt x="2672550" y="0"/>
                </a:lnTo>
                <a:lnTo>
                  <a:pt x="2672550" y="857873"/>
                </a:lnTo>
                <a:lnTo>
                  <a:pt x="0" y="8578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858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600782" y="9429127"/>
            <a:ext cx="2672550" cy="857873"/>
          </a:xfrm>
          <a:custGeom>
            <a:avLst/>
            <a:gdLst/>
            <a:ahLst/>
            <a:cxnLst/>
            <a:rect l="l" t="t" r="r" b="b"/>
            <a:pathLst>
              <a:path w="2672550" h="857873">
                <a:moveTo>
                  <a:pt x="0" y="0"/>
                </a:moveTo>
                <a:lnTo>
                  <a:pt x="2672551" y="0"/>
                </a:lnTo>
                <a:lnTo>
                  <a:pt x="2672551" y="857873"/>
                </a:lnTo>
                <a:lnTo>
                  <a:pt x="0" y="8578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858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273333" y="9429127"/>
            <a:ext cx="1293113" cy="815880"/>
          </a:xfrm>
          <a:custGeom>
            <a:avLst/>
            <a:gdLst/>
            <a:ahLst/>
            <a:cxnLst/>
            <a:rect l="l" t="t" r="r" b="b"/>
            <a:pathLst>
              <a:path w="1293113" h="815880">
                <a:moveTo>
                  <a:pt x="0" y="0"/>
                </a:moveTo>
                <a:lnTo>
                  <a:pt x="1293112" y="0"/>
                </a:lnTo>
                <a:lnTo>
                  <a:pt x="1293112" y="815879"/>
                </a:lnTo>
                <a:lnTo>
                  <a:pt x="0" y="8158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6176" r="-106675" b="-5147"/>
            </a:stretch>
          </a:blipFill>
        </p:spPr>
      </p:sp>
      <p:sp>
        <p:nvSpPr>
          <p:cNvPr id="19" name="Freeform 19"/>
          <p:cNvSpPr/>
          <p:nvPr/>
        </p:nvSpPr>
        <p:spPr>
          <a:xfrm flipV="1">
            <a:off x="14273333" y="-2200770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0" y="4717350"/>
                </a:moveTo>
                <a:lnTo>
                  <a:pt x="7134145" y="4717350"/>
                </a:lnTo>
                <a:lnTo>
                  <a:pt x="7134145" y="0"/>
                </a:lnTo>
                <a:lnTo>
                  <a:pt x="0" y="0"/>
                </a:lnTo>
                <a:lnTo>
                  <a:pt x="0" y="471735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67146" y="0"/>
            <a:ext cx="2319386" cy="2487277"/>
          </a:xfrm>
          <a:custGeom>
            <a:avLst/>
            <a:gdLst/>
            <a:ahLst/>
            <a:cxnLst/>
            <a:rect l="l" t="t" r="r" b="b"/>
            <a:pathLst>
              <a:path w="2319386" h="2487277">
                <a:moveTo>
                  <a:pt x="0" y="0"/>
                </a:moveTo>
                <a:lnTo>
                  <a:pt x="2319386" y="0"/>
                </a:lnTo>
                <a:lnTo>
                  <a:pt x="2319386" y="2487277"/>
                </a:lnTo>
                <a:lnTo>
                  <a:pt x="0" y="24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3215385">
            <a:off x="7878022" y="5831302"/>
            <a:ext cx="2925249" cy="4114800"/>
          </a:xfrm>
          <a:custGeom>
            <a:avLst/>
            <a:gdLst/>
            <a:ahLst/>
            <a:cxnLst/>
            <a:rect l="l" t="t" r="r" b="b"/>
            <a:pathLst>
              <a:path w="2925249" h="4114800">
                <a:moveTo>
                  <a:pt x="0" y="0"/>
                </a:moveTo>
                <a:lnTo>
                  <a:pt x="2925249" y="0"/>
                </a:lnTo>
                <a:lnTo>
                  <a:pt x="2925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71934" y="837841"/>
            <a:ext cx="3543062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模块使用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61955" y="3906998"/>
            <a:ext cx="8776836" cy="6233370"/>
          </a:xfrm>
          <a:custGeom>
            <a:avLst/>
            <a:gdLst/>
            <a:ahLst/>
            <a:cxnLst/>
            <a:rect l="l" t="t" r="r" b="b"/>
            <a:pathLst>
              <a:path w="8776836" h="6233370">
                <a:moveTo>
                  <a:pt x="0" y="0"/>
                </a:moveTo>
                <a:lnTo>
                  <a:pt x="8776836" y="0"/>
                </a:lnTo>
                <a:lnTo>
                  <a:pt x="8776836" y="6233370"/>
                </a:lnTo>
                <a:lnTo>
                  <a:pt x="0" y="6233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1327" r="-112131" b="-576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832963" y="1295079"/>
            <a:ext cx="1876630" cy="1220321"/>
          </a:xfrm>
          <a:custGeom>
            <a:avLst/>
            <a:gdLst/>
            <a:ahLst/>
            <a:cxnLst/>
            <a:rect l="l" t="t" r="r" b="b"/>
            <a:pathLst>
              <a:path w="1876630" h="1220321">
                <a:moveTo>
                  <a:pt x="0" y="0"/>
                </a:moveTo>
                <a:lnTo>
                  <a:pt x="1876629" y="0"/>
                </a:lnTo>
                <a:lnTo>
                  <a:pt x="1876629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96" t="-465" r="-99836"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5400000" flipV="1">
            <a:off x="-3169431" y="6899625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0" y="4717350"/>
                </a:moveTo>
                <a:lnTo>
                  <a:pt x="7134146" y="4717350"/>
                </a:lnTo>
                <a:lnTo>
                  <a:pt x="7134146" y="0"/>
                </a:lnTo>
                <a:lnTo>
                  <a:pt x="0" y="0"/>
                </a:lnTo>
                <a:lnTo>
                  <a:pt x="0" y="471735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6306851" y="2811369"/>
            <a:ext cx="4928853" cy="8523299"/>
            <a:chOff x="0" y="0"/>
            <a:chExt cx="6571804" cy="1136439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 l="24717" t="-22780" r="17685" b="-22851"/>
            <a:stretch>
              <a:fillRect/>
            </a:stretch>
          </p:blipFill>
          <p:spPr>
            <a:xfrm>
              <a:off x="0" y="0"/>
              <a:ext cx="6571804" cy="11364398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4877342" y="2951835"/>
            <a:ext cx="1876630" cy="1220321"/>
          </a:xfrm>
          <a:custGeom>
            <a:avLst/>
            <a:gdLst/>
            <a:ahLst/>
            <a:cxnLst/>
            <a:rect l="l" t="t" r="r" b="b"/>
            <a:pathLst>
              <a:path w="1876630" h="1220321">
                <a:moveTo>
                  <a:pt x="0" y="0"/>
                </a:moveTo>
                <a:lnTo>
                  <a:pt x="1876629" y="0"/>
                </a:lnTo>
                <a:lnTo>
                  <a:pt x="1876629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96" t="-465" r="-99836"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7658846" y="2951835"/>
            <a:ext cx="2183053" cy="1220321"/>
          </a:xfrm>
          <a:custGeom>
            <a:avLst/>
            <a:gdLst/>
            <a:ahLst/>
            <a:cxnLst/>
            <a:rect l="l" t="t" r="r" b="b"/>
            <a:pathLst>
              <a:path w="2183053" h="1220321">
                <a:moveTo>
                  <a:pt x="0" y="0"/>
                </a:moveTo>
                <a:lnTo>
                  <a:pt x="2183053" y="0"/>
                </a:lnTo>
                <a:lnTo>
                  <a:pt x="2183053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2522" t="-465" r="-71786"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0457781" y="2951835"/>
            <a:ext cx="3206307" cy="1220321"/>
          </a:xfrm>
          <a:custGeom>
            <a:avLst/>
            <a:gdLst/>
            <a:ahLst/>
            <a:cxnLst/>
            <a:rect l="l" t="t" r="r" b="b"/>
            <a:pathLst>
              <a:path w="3206307" h="1220321">
                <a:moveTo>
                  <a:pt x="0" y="0"/>
                </a:moveTo>
                <a:lnTo>
                  <a:pt x="3206307" y="0"/>
                </a:lnTo>
                <a:lnTo>
                  <a:pt x="3206307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186" t="-465" r="-16962"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707028" y="6462857"/>
            <a:ext cx="2812334" cy="1220321"/>
          </a:xfrm>
          <a:custGeom>
            <a:avLst/>
            <a:gdLst/>
            <a:ahLst/>
            <a:cxnLst/>
            <a:rect l="l" t="t" r="r" b="b"/>
            <a:pathLst>
              <a:path w="2812334" h="1220321">
                <a:moveTo>
                  <a:pt x="0" y="0"/>
                </a:moveTo>
                <a:lnTo>
                  <a:pt x="2812333" y="0"/>
                </a:lnTo>
                <a:lnTo>
                  <a:pt x="2812333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057" t="-465" r="-33347"/>
            </a:stretch>
          </a:blipFill>
          <a:ln cap="sq">
            <a:noFill/>
            <a:prstDash val="solid"/>
            <a:miter/>
          </a:ln>
        </p:spPr>
      </p:sp>
      <p:sp>
        <p:nvSpPr>
          <p:cNvPr id="14" name="AutoShape 14"/>
          <p:cNvSpPr/>
          <p:nvPr/>
        </p:nvSpPr>
        <p:spPr>
          <a:xfrm>
            <a:off x="3519361" y="7073018"/>
            <a:ext cx="2640675" cy="1575122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 flipV="1">
            <a:off x="11091305" y="5602086"/>
            <a:ext cx="2844797" cy="11086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Freeform 16"/>
          <p:cNvSpPr/>
          <p:nvPr/>
        </p:nvSpPr>
        <p:spPr>
          <a:xfrm>
            <a:off x="751853" y="4381765"/>
            <a:ext cx="2812334" cy="1220321"/>
          </a:xfrm>
          <a:custGeom>
            <a:avLst/>
            <a:gdLst/>
            <a:ahLst/>
            <a:cxnLst/>
            <a:rect l="l" t="t" r="r" b="b"/>
            <a:pathLst>
              <a:path w="2812334" h="1220321">
                <a:moveTo>
                  <a:pt x="0" y="0"/>
                </a:moveTo>
                <a:lnTo>
                  <a:pt x="2812334" y="0"/>
                </a:lnTo>
                <a:lnTo>
                  <a:pt x="2812334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057" t="-465" r="-33347"/>
            </a:stretch>
          </a:blipFill>
          <a:ln cap="sq">
            <a:noFill/>
            <a:prstDash val="solid"/>
            <a:miter/>
          </a:ln>
        </p:spPr>
      </p:sp>
      <p:sp>
        <p:nvSpPr>
          <p:cNvPr id="17" name="AutoShape 17"/>
          <p:cNvSpPr/>
          <p:nvPr/>
        </p:nvSpPr>
        <p:spPr>
          <a:xfrm>
            <a:off x="3564187" y="4991925"/>
            <a:ext cx="4094659" cy="1220321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flipH="1" flipV="1">
            <a:off x="12226577" y="8347325"/>
            <a:ext cx="1709525" cy="300815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8164249" y="1490125"/>
            <a:ext cx="1214057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底板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08628" y="3146881"/>
            <a:ext cx="1214057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主板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90132" y="3146881"/>
            <a:ext cx="1566248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显示板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89067" y="3146881"/>
            <a:ext cx="2875021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环境检测板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8314" y="6657903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开关led灯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3139" y="4576811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数据显示</a:t>
            </a:r>
          </a:p>
        </p:txBody>
      </p:sp>
      <p:sp>
        <p:nvSpPr>
          <p:cNvPr id="25" name="Freeform 25"/>
          <p:cNvSpPr/>
          <p:nvPr/>
        </p:nvSpPr>
        <p:spPr>
          <a:xfrm>
            <a:off x="13936102" y="4991925"/>
            <a:ext cx="3018776" cy="1220321"/>
          </a:xfrm>
          <a:custGeom>
            <a:avLst/>
            <a:gdLst/>
            <a:ahLst/>
            <a:cxnLst/>
            <a:rect l="l" t="t" r="r" b="b"/>
            <a:pathLst>
              <a:path w="3018776" h="1220321">
                <a:moveTo>
                  <a:pt x="0" y="0"/>
                </a:moveTo>
                <a:lnTo>
                  <a:pt x="3018776" y="0"/>
                </a:lnTo>
                <a:lnTo>
                  <a:pt x="3018776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676" t="-465" r="-24228"/>
            </a:stretch>
          </a:blipFill>
          <a:ln cap="sq">
            <a:noFill/>
            <a:prstDash val="solid"/>
            <a:miter/>
          </a:ln>
        </p:spPr>
      </p:sp>
      <p:sp>
        <p:nvSpPr>
          <p:cNvPr id="26" name="TextBox 26"/>
          <p:cNvSpPr txBox="1"/>
          <p:nvPr/>
        </p:nvSpPr>
        <p:spPr>
          <a:xfrm>
            <a:off x="14167407" y="5186971"/>
            <a:ext cx="2787471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温湿度检测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936102" y="8037979"/>
            <a:ext cx="3478411" cy="1220321"/>
          </a:xfrm>
          <a:custGeom>
            <a:avLst/>
            <a:gdLst/>
            <a:ahLst/>
            <a:cxnLst/>
            <a:rect l="l" t="t" r="r" b="b"/>
            <a:pathLst>
              <a:path w="3478411" h="1220321">
                <a:moveTo>
                  <a:pt x="0" y="0"/>
                </a:moveTo>
                <a:lnTo>
                  <a:pt x="3478411" y="0"/>
                </a:lnTo>
                <a:lnTo>
                  <a:pt x="3478411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790" t="-465" r="-7813"/>
            </a:stretch>
          </a:blipFill>
          <a:ln cap="sq">
            <a:noFill/>
            <a:prstDash val="solid"/>
            <a:miter/>
          </a:ln>
        </p:spPr>
      </p:sp>
      <p:sp>
        <p:nvSpPr>
          <p:cNvPr id="28" name="TextBox 28"/>
          <p:cNvSpPr txBox="1"/>
          <p:nvPr/>
        </p:nvSpPr>
        <p:spPr>
          <a:xfrm>
            <a:off x="14167407" y="8233025"/>
            <a:ext cx="3247106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可燃气体检测</a:t>
            </a:r>
          </a:p>
        </p:txBody>
      </p:sp>
      <p:sp>
        <p:nvSpPr>
          <p:cNvPr id="29" name="Freeform 29"/>
          <p:cNvSpPr/>
          <p:nvPr/>
        </p:nvSpPr>
        <p:spPr>
          <a:xfrm>
            <a:off x="14110341" y="6462857"/>
            <a:ext cx="3018776" cy="1220321"/>
          </a:xfrm>
          <a:custGeom>
            <a:avLst/>
            <a:gdLst/>
            <a:ahLst/>
            <a:cxnLst/>
            <a:rect l="l" t="t" r="r" b="b"/>
            <a:pathLst>
              <a:path w="3018776" h="1220321">
                <a:moveTo>
                  <a:pt x="0" y="0"/>
                </a:moveTo>
                <a:lnTo>
                  <a:pt x="3018776" y="0"/>
                </a:lnTo>
                <a:lnTo>
                  <a:pt x="3018776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676" t="-465" r="-24228"/>
            </a:stretch>
          </a:blipFill>
          <a:ln cap="sq">
            <a:noFill/>
            <a:prstDash val="solid"/>
            <a:miter/>
          </a:ln>
        </p:spPr>
      </p:sp>
      <p:sp>
        <p:nvSpPr>
          <p:cNvPr id="30" name="TextBox 30"/>
          <p:cNvSpPr txBox="1"/>
          <p:nvPr/>
        </p:nvSpPr>
        <p:spPr>
          <a:xfrm>
            <a:off x="14341646" y="6657903"/>
            <a:ext cx="2787471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蜂鸣器警报</a:t>
            </a:r>
          </a:p>
        </p:txBody>
      </p:sp>
      <p:sp>
        <p:nvSpPr>
          <p:cNvPr id="31" name="AutoShape 31"/>
          <p:cNvSpPr/>
          <p:nvPr/>
        </p:nvSpPr>
        <p:spPr>
          <a:xfrm flipH="1" flipV="1">
            <a:off x="12226577" y="6462857"/>
            <a:ext cx="1883689" cy="615703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0003" r="-89441" b="-34379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561652" y="6161916"/>
            <a:ext cx="5207771" cy="3443563"/>
          </a:xfrm>
          <a:custGeom>
            <a:avLst/>
            <a:gdLst/>
            <a:ahLst/>
            <a:cxnLst/>
            <a:rect l="l" t="t" r="r" b="b"/>
            <a:pathLst>
              <a:path w="5207771" h="3443563">
                <a:moveTo>
                  <a:pt x="0" y="3443564"/>
                </a:moveTo>
                <a:lnTo>
                  <a:pt x="5207771" y="3443564"/>
                </a:lnTo>
                <a:lnTo>
                  <a:pt x="5207771" y="0"/>
                </a:lnTo>
                <a:lnTo>
                  <a:pt x="0" y="0"/>
                </a:lnTo>
                <a:lnTo>
                  <a:pt x="0" y="34435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94524" y="5271120"/>
            <a:ext cx="794100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00"/>
              </a:lnSpc>
              <a:spcBef>
                <a:spcPct val="0"/>
              </a:spcBef>
            </a:pPr>
            <a:r>
              <a:rPr lang="en-US" sz="7500" b="1" u="none" strike="noStrike" spc="-165">
                <a:solidFill>
                  <a:srgbClr val="FFFFFF"/>
                </a:solidFill>
                <a:latin typeface="29LT Bukra Wide Semi-Bold"/>
                <a:ea typeface="29LT Bukra Wide Semi-Bold"/>
                <a:cs typeface="29LT Bukra Wide Semi-Bold"/>
                <a:sym typeface="29LT Bukra Wide Semi-Bold"/>
              </a:rPr>
              <a:t>PART THREE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-674477"/>
            <a:ext cx="6943784" cy="466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8"/>
              </a:lnSpc>
              <a:spcBef>
                <a:spcPct val="0"/>
              </a:spcBef>
            </a:pPr>
            <a:r>
              <a:rPr lang="en-US" sz="25184" spc="2392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4524" y="6266691"/>
            <a:ext cx="7941008" cy="235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36"/>
              </a:lnSpc>
            </a:pPr>
            <a:r>
              <a:rPr lang="en-US" sz="14897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功能介绍</a:t>
            </a:r>
          </a:p>
        </p:txBody>
      </p:sp>
      <p:sp>
        <p:nvSpPr>
          <p:cNvPr id="7" name="Freeform 7"/>
          <p:cNvSpPr/>
          <p:nvPr/>
        </p:nvSpPr>
        <p:spPr>
          <a:xfrm flipV="1">
            <a:off x="14330115" y="0"/>
            <a:ext cx="3957885" cy="4966320"/>
          </a:xfrm>
          <a:custGeom>
            <a:avLst/>
            <a:gdLst/>
            <a:ahLst/>
            <a:cxnLst/>
            <a:rect l="l" t="t" r="r" b="b"/>
            <a:pathLst>
              <a:path w="3957885" h="4966320">
                <a:moveTo>
                  <a:pt x="0" y="4966320"/>
                </a:moveTo>
                <a:lnTo>
                  <a:pt x="3957885" y="4966320"/>
                </a:lnTo>
                <a:lnTo>
                  <a:pt x="3957885" y="0"/>
                </a:lnTo>
                <a:lnTo>
                  <a:pt x="0" y="0"/>
                </a:lnTo>
                <a:lnTo>
                  <a:pt x="0" y="49663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-760518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48739" y="2540481"/>
            <a:ext cx="4385977" cy="5063177"/>
          </a:xfrm>
          <a:custGeom>
            <a:avLst/>
            <a:gdLst/>
            <a:ahLst/>
            <a:cxnLst/>
            <a:rect l="l" t="t" r="r" b="b"/>
            <a:pathLst>
              <a:path w="4385977" h="5063177">
                <a:moveTo>
                  <a:pt x="0" y="0"/>
                </a:moveTo>
                <a:lnTo>
                  <a:pt x="4385977" y="0"/>
                </a:lnTo>
                <a:lnTo>
                  <a:pt x="4385977" y="5063178"/>
                </a:lnTo>
                <a:lnTo>
                  <a:pt x="0" y="5063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9659" y="421719"/>
            <a:ext cx="5584168" cy="2190695"/>
          </a:xfrm>
          <a:custGeom>
            <a:avLst/>
            <a:gdLst/>
            <a:ahLst/>
            <a:cxnLst/>
            <a:rect l="l" t="t" r="r" b="b"/>
            <a:pathLst>
              <a:path w="5584168" h="2190695">
                <a:moveTo>
                  <a:pt x="0" y="0"/>
                </a:moveTo>
                <a:lnTo>
                  <a:pt x="5584169" y="0"/>
                </a:lnTo>
                <a:lnTo>
                  <a:pt x="5584169" y="2190695"/>
                </a:lnTo>
                <a:lnTo>
                  <a:pt x="0" y="2190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4681"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3357214" y="816682"/>
            <a:ext cx="2726613" cy="70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16"/>
              </a:lnSpc>
            </a:pPr>
            <a:r>
              <a:rPr lang="en-US" sz="442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温度检测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2499" y="1620856"/>
            <a:ext cx="4736168" cy="124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1"/>
              </a:lnSpc>
            </a:pPr>
            <a:r>
              <a: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实时检测太空空间站内的温度，平均温度为17~26℃，若大于或小于此范围则报警</a:t>
            </a:r>
          </a:p>
        </p:txBody>
      </p:sp>
      <p:sp>
        <p:nvSpPr>
          <p:cNvPr id="8" name="Freeform 8"/>
          <p:cNvSpPr/>
          <p:nvPr/>
        </p:nvSpPr>
        <p:spPr>
          <a:xfrm>
            <a:off x="499659" y="2782860"/>
            <a:ext cx="5584168" cy="2190695"/>
          </a:xfrm>
          <a:custGeom>
            <a:avLst/>
            <a:gdLst/>
            <a:ahLst/>
            <a:cxnLst/>
            <a:rect l="l" t="t" r="r" b="b"/>
            <a:pathLst>
              <a:path w="5584168" h="2190695">
                <a:moveTo>
                  <a:pt x="0" y="0"/>
                </a:moveTo>
                <a:lnTo>
                  <a:pt x="5584169" y="0"/>
                </a:lnTo>
                <a:lnTo>
                  <a:pt x="5584169" y="2190695"/>
                </a:lnTo>
                <a:lnTo>
                  <a:pt x="0" y="2190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4681"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3357214" y="3177824"/>
            <a:ext cx="2726613" cy="70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16"/>
              </a:lnSpc>
            </a:pPr>
            <a:r>
              <a:rPr lang="en-US" sz="442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湿度检测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7660" y="3981998"/>
            <a:ext cx="4736168" cy="124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1"/>
              </a:lnSpc>
            </a:pPr>
            <a:r>
              <a: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实时检测太空空间站内的湿度，平均湿度为30%~70%，若大于或小于此范围则报警</a:t>
            </a:r>
          </a:p>
        </p:txBody>
      </p:sp>
      <p:sp>
        <p:nvSpPr>
          <p:cNvPr id="11" name="Freeform 11"/>
          <p:cNvSpPr/>
          <p:nvPr/>
        </p:nvSpPr>
        <p:spPr>
          <a:xfrm>
            <a:off x="499659" y="5144002"/>
            <a:ext cx="5584168" cy="2190695"/>
          </a:xfrm>
          <a:custGeom>
            <a:avLst/>
            <a:gdLst/>
            <a:ahLst/>
            <a:cxnLst/>
            <a:rect l="l" t="t" r="r" b="b"/>
            <a:pathLst>
              <a:path w="5584168" h="2190695">
                <a:moveTo>
                  <a:pt x="0" y="0"/>
                </a:moveTo>
                <a:lnTo>
                  <a:pt x="5584169" y="0"/>
                </a:lnTo>
                <a:lnTo>
                  <a:pt x="5584169" y="2190695"/>
                </a:lnTo>
                <a:lnTo>
                  <a:pt x="0" y="2190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4681"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2306867" y="5538966"/>
            <a:ext cx="3776960" cy="70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16"/>
              </a:lnSpc>
            </a:pPr>
            <a:r>
              <a:rPr lang="en-US" sz="442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可燃气体检测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7660" y="6343139"/>
            <a:ext cx="4736168" cy="82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1"/>
              </a:lnSpc>
            </a:pPr>
            <a:r>
              <a: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实时检测太空空间站内的可燃气体，若大于2000ppm则报警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2204172" y="421719"/>
            <a:ext cx="5584168" cy="2190695"/>
          </a:xfrm>
          <a:custGeom>
            <a:avLst/>
            <a:gdLst/>
            <a:ahLst/>
            <a:cxnLst/>
            <a:rect l="l" t="t" r="r" b="b"/>
            <a:pathLst>
              <a:path w="5584168" h="2190695">
                <a:moveTo>
                  <a:pt x="5584169" y="0"/>
                </a:moveTo>
                <a:lnTo>
                  <a:pt x="0" y="0"/>
                </a:lnTo>
                <a:lnTo>
                  <a:pt x="0" y="2190695"/>
                </a:lnTo>
                <a:lnTo>
                  <a:pt x="5584169" y="2190695"/>
                </a:lnTo>
                <a:lnTo>
                  <a:pt x="5584169" y="0"/>
                </a:lnTo>
                <a:close/>
              </a:path>
            </a:pathLst>
          </a:custGeom>
          <a:blipFill>
            <a:blip r:embed="rId7"/>
            <a:stretch>
              <a:fillRect r="-14681"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2204172" y="816682"/>
            <a:ext cx="2726613" cy="70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6"/>
              </a:lnSpc>
            </a:pPr>
            <a:r>
              <a:rPr lang="en-US" sz="442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连网功能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04172" y="1620856"/>
            <a:ext cx="4736168" cy="82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可以检测身边的网络并根据用户名和密码连接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199628" y="2782860"/>
            <a:ext cx="5584168" cy="2190695"/>
          </a:xfrm>
          <a:custGeom>
            <a:avLst/>
            <a:gdLst/>
            <a:ahLst/>
            <a:cxnLst/>
            <a:rect l="l" t="t" r="r" b="b"/>
            <a:pathLst>
              <a:path w="5584168" h="2190695">
                <a:moveTo>
                  <a:pt x="5584168" y="0"/>
                </a:moveTo>
                <a:lnTo>
                  <a:pt x="0" y="0"/>
                </a:lnTo>
                <a:lnTo>
                  <a:pt x="0" y="2190695"/>
                </a:lnTo>
                <a:lnTo>
                  <a:pt x="5584168" y="2190695"/>
                </a:lnTo>
                <a:lnTo>
                  <a:pt x="5584168" y="0"/>
                </a:lnTo>
                <a:close/>
              </a:path>
            </a:pathLst>
          </a:custGeom>
          <a:blipFill>
            <a:blip r:embed="rId7"/>
            <a:stretch>
              <a:fillRect r="-14681"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12199628" y="3177824"/>
            <a:ext cx="5365947" cy="70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6"/>
              </a:lnSpc>
            </a:pPr>
            <a:r>
              <a:rPr lang="en-US" sz="442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发送/接受MQTT信号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99628" y="3981998"/>
            <a:ext cx="4736168" cy="82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通过网络发1送消息至服务器端，也可以从服务器端获取消息</a:t>
            </a:r>
          </a:p>
        </p:txBody>
      </p:sp>
      <p:sp>
        <p:nvSpPr>
          <p:cNvPr id="20" name="Freeform 20"/>
          <p:cNvSpPr/>
          <p:nvPr/>
        </p:nvSpPr>
        <p:spPr>
          <a:xfrm flipH="1">
            <a:off x="12199628" y="5144002"/>
            <a:ext cx="5584168" cy="2190695"/>
          </a:xfrm>
          <a:custGeom>
            <a:avLst/>
            <a:gdLst/>
            <a:ahLst/>
            <a:cxnLst/>
            <a:rect l="l" t="t" r="r" b="b"/>
            <a:pathLst>
              <a:path w="5584168" h="2190695">
                <a:moveTo>
                  <a:pt x="5584168" y="0"/>
                </a:moveTo>
                <a:lnTo>
                  <a:pt x="0" y="0"/>
                </a:lnTo>
                <a:lnTo>
                  <a:pt x="0" y="2190695"/>
                </a:lnTo>
                <a:lnTo>
                  <a:pt x="5584168" y="2190695"/>
                </a:lnTo>
                <a:lnTo>
                  <a:pt x="5584168" y="0"/>
                </a:lnTo>
                <a:close/>
              </a:path>
            </a:pathLst>
          </a:custGeom>
          <a:blipFill>
            <a:blip r:embed="rId7"/>
            <a:stretch>
              <a:fillRect r="-14681"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12199628" y="5538966"/>
            <a:ext cx="2726613" cy="70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6"/>
              </a:lnSpc>
            </a:pPr>
            <a:r>
              <a:rPr lang="en-US" sz="442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led灯功能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99628" y="6343139"/>
            <a:ext cx="4736168" cy="124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通过服务器传回来的指令控制led灯开关，当报警时会呈现频闪效果以示众人注意空间站环境异常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78421" y="4287300"/>
            <a:ext cx="2726613" cy="154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sz="5167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八大</a:t>
            </a:r>
          </a:p>
          <a:p>
            <a:pPr algn="ctr">
              <a:lnSpc>
                <a:spcPts val="5736"/>
              </a:lnSpc>
            </a:pPr>
            <a:r>
              <a:rPr lang="en-US" sz="5167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核心功能</a:t>
            </a:r>
          </a:p>
        </p:txBody>
      </p:sp>
      <p:sp>
        <p:nvSpPr>
          <p:cNvPr id="24" name="Freeform 24"/>
          <p:cNvSpPr/>
          <p:nvPr/>
        </p:nvSpPr>
        <p:spPr>
          <a:xfrm>
            <a:off x="499659" y="7674586"/>
            <a:ext cx="5584168" cy="2190695"/>
          </a:xfrm>
          <a:custGeom>
            <a:avLst/>
            <a:gdLst/>
            <a:ahLst/>
            <a:cxnLst/>
            <a:rect l="l" t="t" r="r" b="b"/>
            <a:pathLst>
              <a:path w="5584168" h="2190695">
                <a:moveTo>
                  <a:pt x="0" y="0"/>
                </a:moveTo>
                <a:lnTo>
                  <a:pt x="5584169" y="0"/>
                </a:lnTo>
                <a:lnTo>
                  <a:pt x="5584169" y="2190695"/>
                </a:lnTo>
                <a:lnTo>
                  <a:pt x="0" y="2190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4681"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2306867" y="8069550"/>
            <a:ext cx="3776960" cy="70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16"/>
              </a:lnSpc>
            </a:pPr>
            <a:r>
              <a:rPr lang="en-US" sz="442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警报功能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7660" y="8873724"/>
            <a:ext cx="4736168" cy="82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1"/>
              </a:lnSpc>
            </a:pPr>
            <a:r>
              <a: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当环境不达标，会发出频率高低切换的警报音以示环境异常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1981406" y="7674586"/>
            <a:ext cx="5584168" cy="2190695"/>
          </a:xfrm>
          <a:custGeom>
            <a:avLst/>
            <a:gdLst/>
            <a:ahLst/>
            <a:cxnLst/>
            <a:rect l="l" t="t" r="r" b="b"/>
            <a:pathLst>
              <a:path w="5584168" h="2190695">
                <a:moveTo>
                  <a:pt x="5584168" y="0"/>
                </a:moveTo>
                <a:lnTo>
                  <a:pt x="0" y="0"/>
                </a:lnTo>
                <a:lnTo>
                  <a:pt x="0" y="2190695"/>
                </a:lnTo>
                <a:lnTo>
                  <a:pt x="5584168" y="2190695"/>
                </a:lnTo>
                <a:lnTo>
                  <a:pt x="5584168" y="0"/>
                </a:lnTo>
                <a:close/>
              </a:path>
            </a:pathLst>
          </a:custGeom>
          <a:blipFill>
            <a:blip r:embed="rId7"/>
            <a:stretch>
              <a:fillRect r="-14681"/>
            </a:stretch>
          </a:blipFill>
          <a:ln cap="sq">
            <a:noFill/>
            <a:prstDash val="solid"/>
            <a:miter/>
          </a:ln>
        </p:spPr>
      </p:sp>
      <p:sp>
        <p:nvSpPr>
          <p:cNvPr id="28" name="TextBox 28"/>
          <p:cNvSpPr txBox="1"/>
          <p:nvPr/>
        </p:nvSpPr>
        <p:spPr>
          <a:xfrm>
            <a:off x="11981406" y="8069550"/>
            <a:ext cx="2726613" cy="70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6"/>
              </a:lnSpc>
            </a:pPr>
            <a:r>
              <a:rPr lang="en-US" sz="442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语音助手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81406" y="8873724"/>
            <a:ext cx="4736168" cy="82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22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通过“小爱同学”语音助手，可以控制远程设备的开关等情况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Office PowerPoint</Application>
  <PresentationFormat>自定义</PresentationFormat>
  <Paragraphs>138</Paragraphs>
  <Slides>21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字由点字典黑</vt:lpstr>
      <vt:lpstr>字由点字典黑 Bold</vt:lpstr>
      <vt:lpstr>庞门正道标题体</vt:lpstr>
      <vt:lpstr>思源黑体 1 Medium</vt:lpstr>
      <vt:lpstr>Arial</vt:lpstr>
      <vt:lpstr>Calibri</vt:lpstr>
      <vt:lpstr>思源黑体 1</vt:lpstr>
      <vt:lpstr>29LT Bukra Wide Semi-Bold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融合创新 副本</dc:title>
  <cp:lastModifiedBy>丘GG</cp:lastModifiedBy>
  <cp:revision>3</cp:revision>
  <dcterms:created xsi:type="dcterms:W3CDTF">2006-08-16T00:00:00Z</dcterms:created>
  <dcterms:modified xsi:type="dcterms:W3CDTF">2024-11-25T12:33:22Z</dcterms:modified>
  <dc:identifier>DAGXZ2atI-U</dc:identifier>
</cp:coreProperties>
</file>